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28" r:id="rId2"/>
    <p:sldId id="317" r:id="rId3"/>
    <p:sldId id="319" r:id="rId4"/>
    <p:sldId id="320" r:id="rId5"/>
    <p:sldId id="336" r:id="rId6"/>
    <p:sldId id="323" r:id="rId7"/>
    <p:sldId id="337" r:id="rId8"/>
    <p:sldId id="338" r:id="rId9"/>
    <p:sldId id="276" r:id="rId10"/>
    <p:sldId id="299" r:id="rId11"/>
    <p:sldId id="278" r:id="rId12"/>
    <p:sldId id="310" r:id="rId13"/>
    <p:sldId id="311" r:id="rId14"/>
    <p:sldId id="279" r:id="rId15"/>
    <p:sldId id="314" r:id="rId16"/>
    <p:sldId id="286" r:id="rId17"/>
    <p:sldId id="300" r:id="rId18"/>
    <p:sldId id="304" r:id="rId19"/>
    <p:sldId id="306" r:id="rId20"/>
    <p:sldId id="309" r:id="rId21"/>
    <p:sldId id="307" r:id="rId22"/>
    <p:sldId id="313" r:id="rId23"/>
    <p:sldId id="308" r:id="rId24"/>
    <p:sldId id="312" r:id="rId25"/>
    <p:sldId id="296" r:id="rId26"/>
    <p:sldId id="298" r:id="rId27"/>
    <p:sldId id="305" r:id="rId28"/>
    <p:sldId id="297" r:id="rId29"/>
    <p:sldId id="316" r:id="rId30"/>
    <p:sldId id="333" r:id="rId31"/>
    <p:sldId id="331" r:id="rId32"/>
    <p:sldId id="334" r:id="rId33"/>
    <p:sldId id="335" r:id="rId34"/>
    <p:sldId id="330" r:id="rId35"/>
    <p:sldId id="315" r:id="rId36"/>
  </p:sldIdLst>
  <p:sldSz cx="12192000" cy="6858000"/>
  <p:notesSz cx="6858000" cy="9144000"/>
  <p:custDataLst>
    <p:tags r:id="rId38"/>
  </p:custData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00"/>
    <a:srgbClr val="33266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05" autoAdjust="0"/>
    <p:restoredTop sz="94660"/>
  </p:normalViewPr>
  <p:slideViewPr>
    <p:cSldViewPr snapToGrid="0">
      <p:cViewPr>
        <p:scale>
          <a:sx n="70" d="100"/>
          <a:sy n="70" d="100"/>
        </p:scale>
        <p:origin x="-648" y="-12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4366C8-CFD4-46FC-BEB8-237BA5213DCF}" type="datetimeFigureOut">
              <a:rPr lang="en-US" smtClean="0"/>
              <a:pPr/>
              <a:t>9/30/2014</a:t>
            </a:fld>
            <a:endParaRPr lang="en-US"/>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91318E-4152-4274-9DE9-59DC7ADFBE43}" type="slidenum">
              <a:rPr lang="en-US" smtClean="0"/>
              <a:pPr/>
              <a:t>‹N›</a:t>
            </a:fld>
            <a:endParaRPr lang="en-US"/>
          </a:p>
        </p:txBody>
      </p:sp>
    </p:spTree>
    <p:extLst>
      <p:ext uri="{BB962C8B-B14F-4D97-AF65-F5344CB8AC3E}">
        <p14:creationId xmlns:p14="http://schemas.microsoft.com/office/powerpoint/2010/main" xmlns="" val="3087534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smtClean="0"/>
              <a:t>Fare clic per modificare lo stile del titolo</a:t>
            </a:r>
            <a:endParaRPr lang="it-IT"/>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it-IT"/>
          </a:p>
        </p:txBody>
      </p:sp>
      <p:sp>
        <p:nvSpPr>
          <p:cNvPr id="4" name="Segnaposto data 3"/>
          <p:cNvSpPr>
            <a:spLocks noGrp="1"/>
          </p:cNvSpPr>
          <p:nvPr>
            <p:ph type="dt" sz="half" idx="10"/>
          </p:nvPr>
        </p:nvSpPr>
        <p:spPr/>
        <p:txBody>
          <a:bodyPr/>
          <a:lstStyle/>
          <a:p>
            <a:fld id="{744968E0-7E12-4133-8D5D-8204694E3952}" type="datetimeFigureOut">
              <a:rPr lang="it-IT" smtClean="0"/>
              <a:pPr/>
              <a:t>30/09/2014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04677394-1ECF-4B89-B8A0-081CF0188D87}" type="slidenum">
              <a:rPr lang="it-IT" smtClean="0"/>
              <a:pPr/>
              <a:t>‹N›</a:t>
            </a:fld>
            <a:endParaRPr lang="it-IT"/>
          </a:p>
        </p:txBody>
      </p:sp>
    </p:spTree>
    <p:extLst>
      <p:ext uri="{BB962C8B-B14F-4D97-AF65-F5344CB8AC3E}">
        <p14:creationId xmlns:p14="http://schemas.microsoft.com/office/powerpoint/2010/main" xmlns="" val="2759712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744968E0-7E12-4133-8D5D-8204694E3952}" type="datetimeFigureOut">
              <a:rPr lang="it-IT" smtClean="0"/>
              <a:pPr/>
              <a:t>30/09/2014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04677394-1ECF-4B89-B8A0-081CF0188D87}" type="slidenum">
              <a:rPr lang="it-IT" smtClean="0"/>
              <a:pPr/>
              <a:t>‹N›</a:t>
            </a:fld>
            <a:endParaRPr lang="it-IT"/>
          </a:p>
        </p:txBody>
      </p:sp>
    </p:spTree>
    <p:extLst>
      <p:ext uri="{BB962C8B-B14F-4D97-AF65-F5344CB8AC3E}">
        <p14:creationId xmlns:p14="http://schemas.microsoft.com/office/powerpoint/2010/main" xmlns="" val="2689239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744968E0-7E12-4133-8D5D-8204694E3952}" type="datetimeFigureOut">
              <a:rPr lang="it-IT" smtClean="0"/>
              <a:pPr/>
              <a:t>30/09/2014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04677394-1ECF-4B89-B8A0-081CF0188D87}" type="slidenum">
              <a:rPr lang="it-IT" smtClean="0"/>
              <a:pPr/>
              <a:t>‹N›</a:t>
            </a:fld>
            <a:endParaRPr lang="it-IT"/>
          </a:p>
        </p:txBody>
      </p:sp>
    </p:spTree>
    <p:extLst>
      <p:ext uri="{BB962C8B-B14F-4D97-AF65-F5344CB8AC3E}">
        <p14:creationId xmlns:p14="http://schemas.microsoft.com/office/powerpoint/2010/main" xmlns="" val="3490085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r>
              <a:rPr lang="it-IT" dirty="0" smtClean="0"/>
              <a:t>Fare clic per modificare lo stile del titolo</a:t>
            </a:r>
            <a:endParaRPr lang="it-IT" dirty="0"/>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744968E0-7E12-4133-8D5D-8204694E3952}" type="datetimeFigureOut">
              <a:rPr lang="it-IT" smtClean="0"/>
              <a:pPr/>
              <a:t>30/09/2014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04677394-1ECF-4B89-B8A0-081CF0188D87}" type="slidenum">
              <a:rPr lang="it-IT" smtClean="0"/>
              <a:pPr/>
              <a:t>‹N›</a:t>
            </a:fld>
            <a:endParaRPr lang="it-IT"/>
          </a:p>
        </p:txBody>
      </p:sp>
    </p:spTree>
    <p:extLst>
      <p:ext uri="{BB962C8B-B14F-4D97-AF65-F5344CB8AC3E}">
        <p14:creationId xmlns:p14="http://schemas.microsoft.com/office/powerpoint/2010/main" xmlns="" val="2316514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smtClean="0"/>
              <a:t>Fare clic per modificare lo stile del titolo</a:t>
            </a:r>
            <a:endParaRPr lang="it-IT"/>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smtClean="0"/>
              <a:t>Fare clic per modificare stili del testo dello schema</a:t>
            </a:r>
          </a:p>
        </p:txBody>
      </p:sp>
      <p:sp>
        <p:nvSpPr>
          <p:cNvPr id="4" name="Segnaposto data 3"/>
          <p:cNvSpPr>
            <a:spLocks noGrp="1"/>
          </p:cNvSpPr>
          <p:nvPr>
            <p:ph type="dt" sz="half" idx="10"/>
          </p:nvPr>
        </p:nvSpPr>
        <p:spPr/>
        <p:txBody>
          <a:bodyPr/>
          <a:lstStyle/>
          <a:p>
            <a:fld id="{744968E0-7E12-4133-8D5D-8204694E3952}" type="datetimeFigureOut">
              <a:rPr lang="it-IT" smtClean="0"/>
              <a:pPr/>
              <a:t>30/09/2014</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04677394-1ECF-4B89-B8A0-081CF0188D87}" type="slidenum">
              <a:rPr lang="it-IT" smtClean="0"/>
              <a:pPr/>
              <a:t>‹N›</a:t>
            </a:fld>
            <a:endParaRPr lang="it-IT"/>
          </a:p>
        </p:txBody>
      </p:sp>
    </p:spTree>
    <p:extLst>
      <p:ext uri="{BB962C8B-B14F-4D97-AF65-F5344CB8AC3E}">
        <p14:creationId xmlns:p14="http://schemas.microsoft.com/office/powerpoint/2010/main" xmlns="" val="2429448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r>
              <a:rPr lang="it-IT" smtClean="0"/>
              <a:t>Fare clic per modificare lo stile del titolo</a:t>
            </a:r>
            <a:endParaRPr lang="it-IT"/>
          </a:p>
        </p:txBody>
      </p:sp>
      <p:sp>
        <p:nvSpPr>
          <p:cNvPr id="4" name="Segnaposto contenuto 3"/>
          <p:cNvSpPr>
            <a:spLocks noGrp="1"/>
          </p:cNvSpPr>
          <p:nvPr>
            <p:ph sz="half" idx="2"/>
          </p:nvPr>
        </p:nvSpPr>
        <p:spPr>
          <a:xfrm>
            <a:off x="6172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p:txBody>
          <a:bodyPr/>
          <a:lstStyle/>
          <a:p>
            <a:fld id="{744968E0-7E12-4133-8D5D-8204694E3952}" type="datetimeFigureOut">
              <a:rPr lang="it-IT" smtClean="0"/>
              <a:pPr/>
              <a:t>30/09/2014</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04677394-1ECF-4B89-B8A0-081CF0188D87}" type="slidenum">
              <a:rPr lang="it-IT" smtClean="0"/>
              <a:pPr/>
              <a:t>‹N›</a:t>
            </a:fld>
            <a:endParaRPr lang="it-IT"/>
          </a:p>
        </p:txBody>
      </p:sp>
    </p:spTree>
    <p:extLst>
      <p:ext uri="{BB962C8B-B14F-4D97-AF65-F5344CB8AC3E}">
        <p14:creationId xmlns:p14="http://schemas.microsoft.com/office/powerpoint/2010/main" xmlns="" val="3569732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smtClean="0"/>
              <a:t>Fare clic per modificare lo stile del titolo</a:t>
            </a:r>
            <a:endParaRPr lang="it-IT"/>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p:txBody>
          <a:bodyPr/>
          <a:lstStyle/>
          <a:p>
            <a:fld id="{744968E0-7E12-4133-8D5D-8204694E3952}" type="datetimeFigureOut">
              <a:rPr lang="it-IT" smtClean="0"/>
              <a:pPr/>
              <a:t>30/09/2014</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04677394-1ECF-4B89-B8A0-081CF0188D87}" type="slidenum">
              <a:rPr lang="it-IT" smtClean="0"/>
              <a:pPr/>
              <a:t>‹N›</a:t>
            </a:fld>
            <a:endParaRPr lang="it-IT"/>
          </a:p>
        </p:txBody>
      </p:sp>
    </p:spTree>
    <p:extLst>
      <p:ext uri="{BB962C8B-B14F-4D97-AF65-F5344CB8AC3E}">
        <p14:creationId xmlns:p14="http://schemas.microsoft.com/office/powerpoint/2010/main" xmlns="" val="1947930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838200" y="0"/>
            <a:ext cx="10515600" cy="1325563"/>
          </a:xfrm>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p:txBody>
          <a:bodyPr/>
          <a:lstStyle/>
          <a:p>
            <a:fld id="{744968E0-7E12-4133-8D5D-8204694E3952}" type="datetimeFigureOut">
              <a:rPr lang="it-IT" smtClean="0"/>
              <a:pPr/>
              <a:t>30/09/2014</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04677394-1ECF-4B89-B8A0-081CF0188D87}" type="slidenum">
              <a:rPr lang="it-IT" smtClean="0"/>
              <a:pPr/>
              <a:t>‹N›</a:t>
            </a:fld>
            <a:endParaRPr lang="it-IT"/>
          </a:p>
        </p:txBody>
      </p:sp>
    </p:spTree>
    <p:extLst>
      <p:ext uri="{BB962C8B-B14F-4D97-AF65-F5344CB8AC3E}">
        <p14:creationId xmlns:p14="http://schemas.microsoft.com/office/powerpoint/2010/main" xmlns="" val="424531572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744968E0-7E12-4133-8D5D-8204694E3952}" type="datetimeFigureOut">
              <a:rPr lang="it-IT" smtClean="0"/>
              <a:pPr/>
              <a:t>30/09/2014</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04677394-1ECF-4B89-B8A0-081CF0188D87}" type="slidenum">
              <a:rPr lang="it-IT" smtClean="0"/>
              <a:pPr/>
              <a:t>‹N›</a:t>
            </a:fld>
            <a:endParaRPr lang="it-IT"/>
          </a:p>
        </p:txBody>
      </p:sp>
    </p:spTree>
    <p:extLst>
      <p:ext uri="{BB962C8B-B14F-4D97-AF65-F5344CB8AC3E}">
        <p14:creationId xmlns:p14="http://schemas.microsoft.com/office/powerpoint/2010/main" xmlns="" val="12070570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744968E0-7E12-4133-8D5D-8204694E3952}" type="datetimeFigureOut">
              <a:rPr lang="it-IT" smtClean="0"/>
              <a:pPr/>
              <a:t>30/09/2014</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04677394-1ECF-4B89-B8A0-081CF0188D87}" type="slidenum">
              <a:rPr lang="it-IT" smtClean="0"/>
              <a:pPr/>
              <a:t>‹N›</a:t>
            </a:fld>
            <a:endParaRPr lang="it-IT"/>
          </a:p>
        </p:txBody>
      </p:sp>
    </p:spTree>
    <p:extLst>
      <p:ext uri="{BB962C8B-B14F-4D97-AF65-F5344CB8AC3E}">
        <p14:creationId xmlns:p14="http://schemas.microsoft.com/office/powerpoint/2010/main" xmlns="" val="660059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744968E0-7E12-4133-8D5D-8204694E3952}" type="datetimeFigureOut">
              <a:rPr lang="it-IT" smtClean="0"/>
              <a:pPr/>
              <a:t>30/09/2014</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04677394-1ECF-4B89-B8A0-081CF0188D87}" type="slidenum">
              <a:rPr lang="it-IT" smtClean="0"/>
              <a:pPr/>
              <a:t>‹N›</a:t>
            </a:fld>
            <a:endParaRPr lang="it-IT"/>
          </a:p>
        </p:txBody>
      </p:sp>
    </p:spTree>
    <p:extLst>
      <p:ext uri="{BB962C8B-B14F-4D97-AF65-F5344CB8AC3E}">
        <p14:creationId xmlns:p14="http://schemas.microsoft.com/office/powerpoint/2010/main" xmlns="" val="1655550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smtClean="0"/>
              <a:t>Fare clic per modificare lo stile del titolo</a:t>
            </a:r>
            <a:endParaRPr lang="it-IT"/>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4968E0-7E12-4133-8D5D-8204694E3952}" type="datetimeFigureOut">
              <a:rPr lang="it-IT" smtClean="0"/>
              <a:pPr/>
              <a:t>30/09/2014</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677394-1ECF-4B89-B8A0-081CF0188D87}" type="slidenum">
              <a:rPr lang="it-IT" smtClean="0"/>
              <a:pPr/>
              <a:t>‹N›</a:t>
            </a:fld>
            <a:endParaRPr lang="it-IT"/>
          </a:p>
        </p:txBody>
      </p:sp>
    </p:spTree>
    <p:extLst>
      <p:ext uri="{BB962C8B-B14F-4D97-AF65-F5344CB8AC3E}">
        <p14:creationId xmlns:p14="http://schemas.microsoft.com/office/powerpoint/2010/main" xmlns="" val="1519105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ma 3"/>
          <p:cNvSpPr/>
          <p:nvPr/>
        </p:nvSpPr>
        <p:spPr>
          <a:xfrm>
            <a:off x="11100386" y="1283291"/>
            <a:ext cx="3470687" cy="5810173"/>
          </a:xfrm>
          <a:prstGeom prst="parallelogram">
            <a:avLst>
              <a:gd name="adj" fmla="val 69889"/>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Parallelogramma 4"/>
          <p:cNvSpPr/>
          <p:nvPr/>
        </p:nvSpPr>
        <p:spPr>
          <a:xfrm>
            <a:off x="9479562" y="404664"/>
            <a:ext cx="4372329" cy="6654168"/>
          </a:xfrm>
          <a:prstGeom prst="parallelogram">
            <a:avLst>
              <a:gd name="adj" fmla="val 69889"/>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Picture 2" descr="D:\FLERMONECA\Corporate Design EU\High quality Logos\1\FLERMONECA logo.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10532" y="404664"/>
            <a:ext cx="4013661" cy="51862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3" descr="D:\FLERMONECA\Corporate Design EU\High quality Logos\1\Implemented by giz_EN_colour.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255064" y="236798"/>
            <a:ext cx="2892984" cy="1042987"/>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4" descr="D:\FLERMONECA\Corporate Design EU\High quality Logos\1\EU.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58493" y="169600"/>
            <a:ext cx="1993091" cy="1369103"/>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olo 1"/>
          <p:cNvSpPr>
            <a:spLocks noGrp="1"/>
          </p:cNvSpPr>
          <p:nvPr>
            <p:ph type="ctrTitle"/>
          </p:nvPr>
        </p:nvSpPr>
        <p:spPr>
          <a:xfrm>
            <a:off x="1524000" y="1985551"/>
            <a:ext cx="9144000" cy="2387600"/>
          </a:xfrm>
        </p:spPr>
        <p:txBody>
          <a:bodyPr>
            <a:normAutofit fontScale="90000"/>
          </a:bodyPr>
          <a:lstStyle/>
          <a:p>
            <a:r>
              <a:rPr lang="it-IT" sz="8900" b="1" dirty="0" smtClean="0"/>
              <a:t>K-LINK</a:t>
            </a:r>
            <a:r>
              <a:rPr lang="it-IT" b="1" dirty="0" smtClean="0"/>
              <a:t/>
            </a:r>
            <a:br>
              <a:rPr lang="it-IT" b="1" dirty="0" smtClean="0"/>
            </a:br>
            <a:r>
              <a:rPr lang="en-US" dirty="0" smtClean="0"/>
              <a:t>A narrative </a:t>
            </a:r>
            <a:br>
              <a:rPr lang="en-US" dirty="0" smtClean="0"/>
            </a:br>
            <a:r>
              <a:rPr lang="en-US" dirty="0" smtClean="0"/>
              <a:t>(maybe a bit conceptual) introduction</a:t>
            </a:r>
            <a:endParaRPr lang="it-IT" sz="4800" b="1" dirty="0"/>
          </a:p>
        </p:txBody>
      </p:sp>
    </p:spTree>
    <p:extLst>
      <p:ext uri="{BB962C8B-B14F-4D97-AF65-F5344CB8AC3E}">
        <p14:creationId xmlns:p14="http://schemas.microsoft.com/office/powerpoint/2010/main" xmlns="" val="36493033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smtClean="0"/>
              <a:t>Why KHUB 2.0?</a:t>
            </a:r>
            <a:endParaRPr lang="it-IT" dirty="0"/>
          </a:p>
        </p:txBody>
      </p:sp>
      <p:sp>
        <p:nvSpPr>
          <p:cNvPr id="3" name="Segnaposto contenuto 2"/>
          <p:cNvSpPr>
            <a:spLocks noGrp="1"/>
          </p:cNvSpPr>
          <p:nvPr>
            <p:ph idx="1"/>
          </p:nvPr>
        </p:nvSpPr>
        <p:spPr>
          <a:xfrm>
            <a:off x="4464306" y="1825625"/>
            <a:ext cx="6889494" cy="4351338"/>
          </a:xfrm>
        </p:spPr>
        <p:txBody>
          <a:bodyPr>
            <a:noAutofit/>
          </a:bodyPr>
          <a:lstStyle/>
          <a:p>
            <a:r>
              <a:rPr lang="en-US" sz="4000" dirty="0" smtClean="0"/>
              <a:t>The main idea of KHUB 2.0 is to facilitate the sharing of resources among stakeholders working in the field of climate resilience</a:t>
            </a:r>
          </a:p>
        </p:txBody>
      </p:sp>
      <p:grpSp>
        <p:nvGrpSpPr>
          <p:cNvPr id="4" name="Gruppo 12"/>
          <p:cNvGrpSpPr/>
          <p:nvPr/>
        </p:nvGrpSpPr>
        <p:grpSpPr>
          <a:xfrm>
            <a:off x="95333" y="4337721"/>
            <a:ext cx="3840427" cy="2376645"/>
            <a:chOff x="516039" y="1158742"/>
            <a:chExt cx="6468884" cy="5587373"/>
          </a:xfrm>
        </p:grpSpPr>
        <p:pic>
          <p:nvPicPr>
            <p:cNvPr id="62"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43014" y="1500943"/>
              <a:ext cx="875313" cy="1046826"/>
            </a:xfrm>
            <a:prstGeom prst="rect">
              <a:avLst/>
            </a:prstGeom>
          </p:spPr>
        </p:pic>
        <p:pic>
          <p:nvPicPr>
            <p:cNvPr id="63" name="Pictur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339344" y="1959616"/>
              <a:ext cx="875313" cy="1046826"/>
            </a:xfrm>
            <a:prstGeom prst="rect">
              <a:avLst/>
            </a:prstGeom>
          </p:spPr>
        </p:pic>
        <p:pic>
          <p:nvPicPr>
            <p:cNvPr id="64" name="Picture 10"/>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17611" y="4143159"/>
              <a:ext cx="875313" cy="1046826"/>
            </a:xfrm>
            <a:prstGeom prst="rect">
              <a:avLst/>
            </a:prstGeom>
          </p:spPr>
        </p:pic>
        <p:pic>
          <p:nvPicPr>
            <p:cNvPr id="65" name="Picture 1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91944" y="4768457"/>
              <a:ext cx="875313" cy="1046826"/>
            </a:xfrm>
            <a:prstGeom prst="rect">
              <a:avLst/>
            </a:prstGeom>
          </p:spPr>
        </p:pic>
        <p:pic>
          <p:nvPicPr>
            <p:cNvPr id="66" name="Picture 1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056318" y="3665773"/>
              <a:ext cx="875313" cy="1046826"/>
            </a:xfrm>
            <a:prstGeom prst="rect">
              <a:avLst/>
            </a:prstGeom>
          </p:spPr>
        </p:pic>
        <p:pic>
          <p:nvPicPr>
            <p:cNvPr id="67" name="Picture 1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158240" y="2392493"/>
              <a:ext cx="875313" cy="1046826"/>
            </a:xfrm>
            <a:prstGeom prst="rect">
              <a:avLst/>
            </a:prstGeom>
          </p:spPr>
        </p:pic>
        <p:pic>
          <p:nvPicPr>
            <p:cNvPr id="68"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272958" y="1373558"/>
              <a:ext cx="573209" cy="724287"/>
            </a:xfrm>
            <a:prstGeom prst="rect">
              <a:avLst/>
            </a:prstGeom>
          </p:spPr>
        </p:pic>
        <p:pic>
          <p:nvPicPr>
            <p:cNvPr id="69" name="Picture 1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158230" y="1597472"/>
              <a:ext cx="573209" cy="724287"/>
            </a:xfrm>
            <a:prstGeom prst="rect">
              <a:avLst/>
            </a:prstGeom>
          </p:spPr>
        </p:pic>
        <p:pic>
          <p:nvPicPr>
            <p:cNvPr id="70" name="Picture 1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539951" y="2300212"/>
              <a:ext cx="573209" cy="724287"/>
            </a:xfrm>
            <a:prstGeom prst="rect">
              <a:avLst/>
            </a:prstGeom>
          </p:spPr>
        </p:pic>
        <p:pic>
          <p:nvPicPr>
            <p:cNvPr id="71" name="Picture 1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411714" y="4304428"/>
              <a:ext cx="573209" cy="724287"/>
            </a:xfrm>
            <a:prstGeom prst="rect">
              <a:avLst/>
            </a:prstGeom>
          </p:spPr>
        </p:pic>
        <p:pic>
          <p:nvPicPr>
            <p:cNvPr id="72" name="Picture 1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800221" y="4960537"/>
              <a:ext cx="573209" cy="724287"/>
            </a:xfrm>
            <a:prstGeom prst="rect">
              <a:avLst/>
            </a:prstGeom>
          </p:spPr>
        </p:pic>
        <p:pic>
          <p:nvPicPr>
            <p:cNvPr id="73" name="Picture 1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309291" y="4997835"/>
              <a:ext cx="573209" cy="724287"/>
            </a:xfrm>
            <a:prstGeom prst="rect">
              <a:avLst/>
            </a:prstGeom>
          </p:spPr>
        </p:pic>
        <p:pic>
          <p:nvPicPr>
            <p:cNvPr id="74" name="Picture 20"/>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012815" y="6021828"/>
              <a:ext cx="573209" cy="724287"/>
            </a:xfrm>
            <a:prstGeom prst="rect">
              <a:avLst/>
            </a:prstGeom>
          </p:spPr>
        </p:pic>
        <p:pic>
          <p:nvPicPr>
            <p:cNvPr id="75" name="Picture 2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69805" y="5827548"/>
              <a:ext cx="573209" cy="724287"/>
            </a:xfrm>
            <a:prstGeom prst="rect">
              <a:avLst/>
            </a:prstGeom>
          </p:spPr>
        </p:pic>
        <p:pic>
          <p:nvPicPr>
            <p:cNvPr id="76" name="Picture 2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233529" y="5480310"/>
              <a:ext cx="573209" cy="724287"/>
            </a:xfrm>
            <a:prstGeom prst="rect">
              <a:avLst/>
            </a:prstGeom>
          </p:spPr>
        </p:pic>
        <p:pic>
          <p:nvPicPr>
            <p:cNvPr id="77" name="Picture 2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16039" y="3077175"/>
              <a:ext cx="573209" cy="724287"/>
            </a:xfrm>
            <a:prstGeom prst="rect">
              <a:avLst/>
            </a:prstGeom>
          </p:spPr>
        </p:pic>
        <p:pic>
          <p:nvPicPr>
            <p:cNvPr id="78" name="Picture 2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56597" y="1221938"/>
              <a:ext cx="573209" cy="724287"/>
            </a:xfrm>
            <a:prstGeom prst="rect">
              <a:avLst/>
            </a:prstGeom>
          </p:spPr>
        </p:pic>
        <p:pic>
          <p:nvPicPr>
            <p:cNvPr id="79" name="Picture 2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036265" y="1158742"/>
              <a:ext cx="573209" cy="724287"/>
            </a:xfrm>
            <a:prstGeom prst="rect">
              <a:avLst/>
            </a:prstGeom>
          </p:spPr>
        </p:pic>
        <p:pic>
          <p:nvPicPr>
            <p:cNvPr id="80" name="Picture 2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87454" y="2477616"/>
              <a:ext cx="573209" cy="724287"/>
            </a:xfrm>
            <a:prstGeom prst="rect">
              <a:avLst/>
            </a:prstGeom>
          </p:spPr>
        </p:pic>
        <p:cxnSp>
          <p:nvCxnSpPr>
            <p:cNvPr id="81" name="Connettore 2 11"/>
            <p:cNvCxnSpPr>
              <a:stCxn id="63" idx="2"/>
              <a:endCxn id="64" idx="0"/>
            </p:cNvCxnSpPr>
            <p:nvPr/>
          </p:nvCxnSpPr>
          <p:spPr>
            <a:xfrm flipH="1">
              <a:off x="1455268" y="3006442"/>
              <a:ext cx="321733" cy="1136717"/>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82" name="Connettore 2 11"/>
            <p:cNvCxnSpPr>
              <a:stCxn id="80" idx="1"/>
            </p:cNvCxnSpPr>
            <p:nvPr/>
          </p:nvCxnSpPr>
          <p:spPr>
            <a:xfrm flipH="1" flipV="1">
              <a:off x="2241796" y="2630790"/>
              <a:ext cx="245658" cy="2089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3" name="Connettore 2 11"/>
            <p:cNvCxnSpPr/>
            <p:nvPr/>
          </p:nvCxnSpPr>
          <p:spPr>
            <a:xfrm flipV="1">
              <a:off x="1017611" y="2914407"/>
              <a:ext cx="321733" cy="314096"/>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4" name="Connettore 2 11"/>
            <p:cNvCxnSpPr>
              <a:stCxn id="77" idx="2"/>
              <a:endCxn id="64" idx="0"/>
            </p:cNvCxnSpPr>
            <p:nvPr/>
          </p:nvCxnSpPr>
          <p:spPr>
            <a:xfrm>
              <a:off x="802644" y="3801462"/>
              <a:ext cx="652624" cy="341697"/>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5" name="Connettore 2 11"/>
            <p:cNvCxnSpPr/>
            <p:nvPr/>
          </p:nvCxnSpPr>
          <p:spPr>
            <a:xfrm flipH="1" flipV="1">
              <a:off x="1455267" y="5219456"/>
              <a:ext cx="26938" cy="20120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6" name="Connettore 2 11"/>
            <p:cNvCxnSpPr>
              <a:stCxn id="75" idx="0"/>
            </p:cNvCxnSpPr>
            <p:nvPr/>
          </p:nvCxnSpPr>
          <p:spPr>
            <a:xfrm flipV="1">
              <a:off x="2756410" y="5531412"/>
              <a:ext cx="328434" cy="296136"/>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7" name="Connettore 2 11"/>
            <p:cNvCxnSpPr>
              <a:stCxn id="74" idx="1"/>
            </p:cNvCxnSpPr>
            <p:nvPr/>
          </p:nvCxnSpPr>
          <p:spPr>
            <a:xfrm flipH="1" flipV="1">
              <a:off x="3857145" y="5856867"/>
              <a:ext cx="155670" cy="527105"/>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8" name="Connettore 2 11"/>
            <p:cNvCxnSpPr>
              <a:stCxn id="73" idx="1"/>
            </p:cNvCxnSpPr>
            <p:nvPr/>
          </p:nvCxnSpPr>
          <p:spPr>
            <a:xfrm flipH="1">
              <a:off x="3974676" y="5359979"/>
              <a:ext cx="334615" cy="3442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9" name="Connettore 2 11"/>
            <p:cNvCxnSpPr>
              <a:stCxn id="73" idx="3"/>
            </p:cNvCxnSpPr>
            <p:nvPr/>
          </p:nvCxnSpPr>
          <p:spPr>
            <a:xfrm flipV="1">
              <a:off x="4882500" y="4698129"/>
              <a:ext cx="381951" cy="66185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0" name="Connettore 2 11"/>
            <p:cNvCxnSpPr/>
            <p:nvPr/>
          </p:nvCxnSpPr>
          <p:spPr>
            <a:xfrm flipH="1" flipV="1">
              <a:off x="5723662" y="4718239"/>
              <a:ext cx="162976" cy="242298"/>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1" name="Connettore 2 11"/>
            <p:cNvCxnSpPr/>
            <p:nvPr/>
          </p:nvCxnSpPr>
          <p:spPr>
            <a:xfrm flipH="1" flipV="1">
              <a:off x="5989037" y="4189186"/>
              <a:ext cx="422677" cy="332396"/>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2" name="Connettore 2 11"/>
            <p:cNvCxnSpPr>
              <a:stCxn id="80" idx="3"/>
            </p:cNvCxnSpPr>
            <p:nvPr/>
          </p:nvCxnSpPr>
          <p:spPr>
            <a:xfrm flipV="1">
              <a:off x="3060663" y="2554779"/>
              <a:ext cx="227302" cy="284981"/>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3" name="Connettore 2 11"/>
            <p:cNvCxnSpPr>
              <a:stCxn id="68" idx="2"/>
              <a:endCxn id="67" idx="0"/>
            </p:cNvCxnSpPr>
            <p:nvPr/>
          </p:nvCxnSpPr>
          <p:spPr>
            <a:xfrm>
              <a:off x="4559563" y="2097845"/>
              <a:ext cx="36334" cy="294648"/>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4" name="Connettore 2 11"/>
            <p:cNvCxnSpPr/>
            <p:nvPr/>
          </p:nvCxnSpPr>
          <p:spPr>
            <a:xfrm flipH="1">
              <a:off x="4902118" y="2153009"/>
              <a:ext cx="321838" cy="23948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5" name="Connettore 2 11"/>
            <p:cNvCxnSpPr/>
            <p:nvPr/>
          </p:nvCxnSpPr>
          <p:spPr>
            <a:xfrm flipH="1">
              <a:off x="5063037" y="2807016"/>
              <a:ext cx="525061" cy="20499"/>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6" name="Connettore 2 11"/>
            <p:cNvCxnSpPr>
              <a:stCxn id="70" idx="2"/>
              <a:endCxn id="66" idx="0"/>
            </p:cNvCxnSpPr>
            <p:nvPr/>
          </p:nvCxnSpPr>
          <p:spPr>
            <a:xfrm flipH="1">
              <a:off x="5493975" y="3024499"/>
              <a:ext cx="332581" cy="64127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7" name="Connettore 2 11"/>
            <p:cNvCxnSpPr>
              <a:stCxn id="78" idx="2"/>
            </p:cNvCxnSpPr>
            <p:nvPr/>
          </p:nvCxnSpPr>
          <p:spPr>
            <a:xfrm>
              <a:off x="1043202" y="1946225"/>
              <a:ext cx="296142" cy="341697"/>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8" name="Connettore 2 11"/>
            <p:cNvCxnSpPr/>
            <p:nvPr/>
          </p:nvCxnSpPr>
          <p:spPr>
            <a:xfrm flipH="1">
              <a:off x="2211703" y="1853507"/>
              <a:ext cx="101629" cy="272767"/>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9" name="Connettore 2 11"/>
            <p:cNvCxnSpPr>
              <a:stCxn id="65" idx="1"/>
              <a:endCxn id="64" idx="3"/>
            </p:cNvCxnSpPr>
            <p:nvPr/>
          </p:nvCxnSpPr>
          <p:spPr>
            <a:xfrm flipH="1" flipV="1">
              <a:off x="1892924" y="4666572"/>
              <a:ext cx="1199020" cy="625298"/>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00" name="Connettore 2 11"/>
            <p:cNvCxnSpPr/>
            <p:nvPr/>
          </p:nvCxnSpPr>
          <p:spPr>
            <a:xfrm flipH="1">
              <a:off x="2222000" y="2209506"/>
              <a:ext cx="771935" cy="153445"/>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01" name="Connettore 2 11"/>
            <p:cNvCxnSpPr/>
            <p:nvPr/>
          </p:nvCxnSpPr>
          <p:spPr>
            <a:xfrm flipH="1" flipV="1">
              <a:off x="3764879" y="2556592"/>
              <a:ext cx="355215" cy="264752"/>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02" name="Connettore 2 11"/>
            <p:cNvCxnSpPr/>
            <p:nvPr/>
          </p:nvCxnSpPr>
          <p:spPr>
            <a:xfrm flipH="1" flipV="1">
              <a:off x="4514425" y="3435345"/>
              <a:ext cx="500640" cy="442031"/>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03" name="Connettore 2 11"/>
            <p:cNvCxnSpPr>
              <a:stCxn id="66" idx="1"/>
              <a:endCxn id="65" idx="3"/>
            </p:cNvCxnSpPr>
            <p:nvPr/>
          </p:nvCxnSpPr>
          <p:spPr>
            <a:xfrm flipH="1">
              <a:off x="3967257" y="4189186"/>
              <a:ext cx="1089061" cy="1102684"/>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sp>
        <p:nvSpPr>
          <p:cNvPr id="104" name="Ovale 103"/>
          <p:cNvSpPr/>
          <p:nvPr/>
        </p:nvSpPr>
        <p:spPr>
          <a:xfrm>
            <a:off x="225483" y="1735511"/>
            <a:ext cx="2931164" cy="1310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2" descr="http://www.comunitazione.it/img/cavandoli.jpg"/>
          <p:cNvPicPr>
            <a:picLocks noChangeAspect="1" noChangeArrowheads="1"/>
          </p:cNvPicPr>
          <p:nvPr/>
        </p:nvPicPr>
        <p:blipFill>
          <a:blip r:embed="rId4" cstate="print"/>
          <a:srcRect/>
          <a:stretch>
            <a:fillRect/>
          </a:stretch>
        </p:blipFill>
        <p:spPr bwMode="auto">
          <a:xfrm>
            <a:off x="1235745" y="1378118"/>
            <a:ext cx="808227" cy="595654"/>
          </a:xfrm>
          <a:prstGeom prst="rect">
            <a:avLst/>
          </a:prstGeom>
          <a:noFill/>
          <a:ln w="9525">
            <a:noFill/>
            <a:miter lim="800000"/>
            <a:headEnd/>
            <a:tailEnd/>
          </a:ln>
        </p:spPr>
      </p:pic>
      <p:pic>
        <p:nvPicPr>
          <p:cNvPr id="106" name="Picture 2" descr="http://www.comunitazione.it/img/cavandoli.jpg"/>
          <p:cNvPicPr>
            <a:picLocks noChangeAspect="1" noChangeArrowheads="1"/>
          </p:cNvPicPr>
          <p:nvPr/>
        </p:nvPicPr>
        <p:blipFill>
          <a:blip r:embed="rId4" cstate="print"/>
          <a:srcRect/>
          <a:stretch>
            <a:fillRect/>
          </a:stretch>
        </p:blipFill>
        <p:spPr bwMode="auto">
          <a:xfrm>
            <a:off x="2192127" y="1653619"/>
            <a:ext cx="808227" cy="595654"/>
          </a:xfrm>
          <a:prstGeom prst="rect">
            <a:avLst/>
          </a:prstGeom>
          <a:noFill/>
          <a:ln w="9525">
            <a:noFill/>
            <a:miter lim="800000"/>
            <a:headEnd/>
            <a:tailEnd/>
          </a:ln>
        </p:spPr>
      </p:pic>
      <p:pic>
        <p:nvPicPr>
          <p:cNvPr id="107" name="Picture 2" descr="http://www.comunitazione.it/img/cavandoli.jpg"/>
          <p:cNvPicPr>
            <a:picLocks noChangeAspect="1" noChangeArrowheads="1"/>
          </p:cNvPicPr>
          <p:nvPr/>
        </p:nvPicPr>
        <p:blipFill>
          <a:blip r:embed="rId4" cstate="print"/>
          <a:srcRect/>
          <a:stretch>
            <a:fillRect/>
          </a:stretch>
        </p:blipFill>
        <p:spPr bwMode="auto">
          <a:xfrm>
            <a:off x="2673706" y="2395701"/>
            <a:ext cx="808227" cy="595654"/>
          </a:xfrm>
          <a:prstGeom prst="rect">
            <a:avLst/>
          </a:prstGeom>
          <a:noFill/>
          <a:ln w="9525">
            <a:noFill/>
            <a:miter lim="800000"/>
            <a:headEnd/>
            <a:tailEnd/>
          </a:ln>
        </p:spPr>
      </p:pic>
      <p:pic>
        <p:nvPicPr>
          <p:cNvPr id="108" name="Picture 2" descr="http://www.comunitazione.it/img/cavandoli.jpg"/>
          <p:cNvPicPr>
            <a:picLocks noChangeAspect="1" noChangeArrowheads="1"/>
          </p:cNvPicPr>
          <p:nvPr/>
        </p:nvPicPr>
        <p:blipFill>
          <a:blip r:embed="rId4" cstate="print"/>
          <a:srcRect/>
          <a:stretch>
            <a:fillRect/>
          </a:stretch>
        </p:blipFill>
        <p:spPr bwMode="auto">
          <a:xfrm>
            <a:off x="1464761" y="2807689"/>
            <a:ext cx="808227" cy="595654"/>
          </a:xfrm>
          <a:prstGeom prst="rect">
            <a:avLst/>
          </a:prstGeom>
          <a:noFill/>
          <a:ln w="9525">
            <a:noFill/>
            <a:miter lim="800000"/>
            <a:headEnd/>
            <a:tailEnd/>
          </a:ln>
        </p:spPr>
      </p:pic>
      <p:pic>
        <p:nvPicPr>
          <p:cNvPr id="109" name="Picture 2" descr="http://www.comunitazione.it/img/cavandoli.jpg"/>
          <p:cNvPicPr>
            <a:picLocks noChangeAspect="1" noChangeArrowheads="1"/>
          </p:cNvPicPr>
          <p:nvPr/>
        </p:nvPicPr>
        <p:blipFill>
          <a:blip r:embed="rId4" cstate="print"/>
          <a:srcRect/>
          <a:stretch>
            <a:fillRect/>
          </a:stretch>
        </p:blipFill>
        <p:spPr bwMode="auto">
          <a:xfrm>
            <a:off x="215346" y="2569427"/>
            <a:ext cx="808227" cy="595654"/>
          </a:xfrm>
          <a:prstGeom prst="rect">
            <a:avLst/>
          </a:prstGeom>
          <a:noFill/>
          <a:ln w="9525">
            <a:noFill/>
            <a:miter lim="800000"/>
            <a:headEnd/>
            <a:tailEnd/>
          </a:ln>
        </p:spPr>
      </p:pic>
      <p:pic>
        <p:nvPicPr>
          <p:cNvPr id="110" name="Picture 2" descr="http://www.comunitazione.it/img/cavandoli.jpg"/>
          <p:cNvPicPr>
            <a:picLocks noChangeAspect="1" noChangeArrowheads="1"/>
          </p:cNvPicPr>
          <p:nvPr/>
        </p:nvPicPr>
        <p:blipFill>
          <a:blip r:embed="rId4" cstate="print"/>
          <a:srcRect/>
          <a:stretch>
            <a:fillRect/>
          </a:stretch>
        </p:blipFill>
        <p:spPr bwMode="auto">
          <a:xfrm>
            <a:off x="329968" y="1782691"/>
            <a:ext cx="808227" cy="5956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olo 83"/>
          <p:cNvSpPr>
            <a:spLocks noGrp="1"/>
          </p:cNvSpPr>
          <p:nvPr>
            <p:ph type="title"/>
          </p:nvPr>
        </p:nvSpPr>
        <p:spPr/>
        <p:txBody>
          <a:bodyPr/>
          <a:lstStyle/>
          <a:p>
            <a:r>
              <a:rPr lang="en-US" dirty="0" smtClean="0"/>
              <a:t>Some assumptions</a:t>
            </a:r>
            <a:endParaRPr lang="it-IT" dirty="0"/>
          </a:p>
        </p:txBody>
      </p:sp>
      <p:sp>
        <p:nvSpPr>
          <p:cNvPr id="68" name="Segnaposto contenuto 2"/>
          <p:cNvSpPr txBox="1">
            <a:spLocks/>
          </p:cNvSpPr>
          <p:nvPr/>
        </p:nvSpPr>
        <p:spPr>
          <a:xfrm>
            <a:off x="838200" y="1600201"/>
            <a:ext cx="10744200" cy="4525963"/>
          </a:xfrm>
          <a:prstGeom prst="rect">
            <a:avLst/>
          </a:prstGeom>
        </p:spPr>
        <p:txBody>
          <a:bodyPr vert="horz" lIns="91440" tIns="45720" rIns="91440" bIns="45720" rtlCol="0">
            <a:normAutofit/>
          </a:bodyPr>
          <a:lstStyle/>
          <a:p>
            <a:pPr marL="342900" lvl="0" indent="-342900">
              <a:spcBef>
                <a:spcPct val="20000"/>
              </a:spcBef>
              <a:buFont typeface="Arial" pitchFamily="34" charset="0"/>
              <a:buChar char="•"/>
            </a:pPr>
            <a:r>
              <a:rPr lang="en-US" sz="4000" dirty="0" smtClean="0">
                <a:solidFill>
                  <a:prstClr val="black"/>
                </a:solidFill>
              </a:rPr>
              <a:t>A Knowledge Management initiative for cooperation in Central Asia </a:t>
            </a:r>
          </a:p>
          <a:p>
            <a:pPr marL="342900" lvl="0" indent="-342900">
              <a:spcBef>
                <a:spcPct val="20000"/>
              </a:spcBef>
              <a:buFont typeface="Arial" pitchFamily="34" charset="0"/>
              <a:buChar char="•"/>
            </a:pPr>
            <a:r>
              <a:rPr lang="en-US" sz="4000" dirty="0" smtClean="0">
                <a:solidFill>
                  <a:prstClr val="black"/>
                </a:solidFill>
              </a:rPr>
              <a:t>Will be successful on the condition that </a:t>
            </a:r>
          </a:p>
          <a:p>
            <a:pPr marL="742950" lvl="1" indent="-285750">
              <a:spcBef>
                <a:spcPct val="20000"/>
              </a:spcBef>
              <a:buFont typeface="Arial" pitchFamily="34" charset="0"/>
              <a:buChar char="–"/>
            </a:pPr>
            <a:r>
              <a:rPr lang="en-US" sz="3500" dirty="0" smtClean="0">
                <a:solidFill>
                  <a:prstClr val="black"/>
                </a:solidFill>
              </a:rPr>
              <a:t>it enables sharing </a:t>
            </a:r>
          </a:p>
          <a:p>
            <a:pPr marL="742950" lvl="1" indent="-285750">
              <a:spcBef>
                <a:spcPct val="20000"/>
              </a:spcBef>
              <a:buFont typeface="Arial" pitchFamily="34" charset="0"/>
              <a:buChar char="–"/>
            </a:pPr>
            <a:r>
              <a:rPr lang="en-US" sz="3500" dirty="0" smtClean="0">
                <a:solidFill>
                  <a:prstClr val="black"/>
                </a:solidFill>
              </a:rPr>
              <a:t>whilst respecting </a:t>
            </a:r>
            <a:r>
              <a:rPr lang="en-US" sz="3500" dirty="0" smtClean="0">
                <a:solidFill>
                  <a:prstClr val="black"/>
                </a:solidFill>
              </a:rPr>
              <a:t>ownership</a:t>
            </a:r>
          </a:p>
          <a:p>
            <a:pPr marL="742950" lvl="1" indent="-285750">
              <a:spcBef>
                <a:spcPct val="20000"/>
              </a:spcBef>
              <a:buFont typeface="Arial" pitchFamily="34" charset="0"/>
              <a:buChar char="–"/>
            </a:pPr>
            <a:r>
              <a:rPr lang="en-US" sz="3500" dirty="0" smtClean="0">
                <a:solidFill>
                  <a:prstClr val="black"/>
                </a:solidFill>
              </a:rPr>
              <a:t>w</a:t>
            </a:r>
            <a:r>
              <a:rPr lang="en-US" sz="3500" dirty="0" smtClean="0">
                <a:solidFill>
                  <a:prstClr val="black"/>
                </a:solidFill>
              </a:rPr>
              <a:t>ithout imposing a single model</a:t>
            </a:r>
            <a:endParaRPr lang="en-US" sz="3500" dirty="0" smtClean="0">
              <a:solidFill>
                <a:prstClr val="black"/>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8" name="Segnaposto contenuto 2"/>
          <p:cNvSpPr txBox="1">
            <a:spLocks/>
          </p:cNvSpPr>
          <p:nvPr/>
        </p:nvSpPr>
        <p:spPr>
          <a:xfrm>
            <a:off x="667407" y="1166019"/>
            <a:ext cx="10857186" cy="4525963"/>
          </a:xfrm>
          <a:prstGeom prst="rect">
            <a:avLst/>
          </a:prstGeom>
        </p:spPr>
        <p:txBody>
          <a:bodyPr vert="horz" lIns="91440" tIns="45720" rIns="91440" bIns="45720" rtlCol="0" anchor="ctr">
            <a:normAutofit/>
          </a:bodyPr>
          <a:lstStyle/>
          <a:p>
            <a:pPr marR="0" lvl="0" algn="ctr" fontAlgn="auto">
              <a:spcBef>
                <a:spcPct val="20000"/>
              </a:spcBef>
              <a:spcAft>
                <a:spcPts val="0"/>
              </a:spcAft>
              <a:buClrTx/>
              <a:buSzTx/>
              <a:tabLst/>
              <a:defRPr/>
            </a:pPr>
            <a:r>
              <a:rPr lang="en-US" sz="4000" dirty="0" smtClean="0">
                <a:solidFill>
                  <a:schemeClr val="bg1"/>
                </a:solidFill>
              </a:rPr>
              <a:t>HOW TO DESIGN THE SYSTEM? </a:t>
            </a:r>
          </a:p>
        </p:txBody>
      </p:sp>
    </p:spTree>
    <p:extLst>
      <p:ext uri="{BB962C8B-B14F-4D97-AF65-F5344CB8AC3E}">
        <p14:creationId xmlns:p14="http://schemas.microsoft.com/office/powerpoint/2010/main" xmlns="" val="28284023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8119" y="-720090"/>
            <a:ext cx="12248236" cy="8298180"/>
          </a:xfrm>
          <a:prstGeom prst="rect">
            <a:avLst/>
          </a:prstGeom>
        </p:spPr>
      </p:pic>
      <p:sp>
        <p:nvSpPr>
          <p:cNvPr id="68" name="Segnaposto contenuto 2"/>
          <p:cNvSpPr txBox="1">
            <a:spLocks/>
          </p:cNvSpPr>
          <p:nvPr/>
        </p:nvSpPr>
        <p:spPr>
          <a:xfrm>
            <a:off x="-313038" y="-345989"/>
            <a:ext cx="5486400" cy="7512907"/>
          </a:xfrm>
          <a:prstGeom prst="rect">
            <a:avLst/>
          </a:prstGeom>
          <a:solidFill>
            <a:srgbClr val="000000">
              <a:alpha val="50196"/>
            </a:srgbClr>
          </a:solidFill>
        </p:spPr>
        <p:txBody>
          <a:bodyPr vert="horz" lIns="91440" tIns="45720" rIns="91440" bIns="45720" rtlCol="0" anchor="ctr">
            <a:normAutofit/>
          </a:bodyPr>
          <a:lstStyle/>
          <a:p>
            <a:pPr lvl="1">
              <a:spcBef>
                <a:spcPct val="20000"/>
              </a:spcBef>
            </a:pPr>
            <a:r>
              <a:rPr lang="en-US" sz="3600" dirty="0" smtClean="0">
                <a:solidFill>
                  <a:schemeClr val="bg1"/>
                </a:solidFill>
              </a:rPr>
              <a:t>By building up an ORCHESTRATOR of pre-existing platforms containing information and core documents about Natural Resource Management (NRM) in Central Asia</a:t>
            </a:r>
            <a:endParaRPr lang="it-IT" sz="3600" dirty="0">
              <a:solidFill>
                <a:schemeClr val="bg1"/>
              </a:solidFill>
            </a:endParaRPr>
          </a:p>
        </p:txBody>
      </p:sp>
    </p:spTree>
    <p:extLst>
      <p:ext uri="{BB962C8B-B14F-4D97-AF65-F5344CB8AC3E}">
        <p14:creationId xmlns:p14="http://schemas.microsoft.com/office/powerpoint/2010/main" xmlns="" val="26861259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olo 83"/>
          <p:cNvSpPr>
            <a:spLocks noGrp="1"/>
          </p:cNvSpPr>
          <p:nvPr>
            <p:ph type="title"/>
          </p:nvPr>
        </p:nvSpPr>
        <p:spPr/>
        <p:txBody>
          <a:bodyPr/>
          <a:lstStyle/>
          <a:p>
            <a:r>
              <a:rPr lang="en-US" dirty="0" smtClean="0"/>
              <a:t>KHUB 2.0 Proposal</a:t>
            </a:r>
            <a:endParaRPr lang="it-IT" dirty="0"/>
          </a:p>
        </p:txBody>
      </p:sp>
      <p:grpSp>
        <p:nvGrpSpPr>
          <p:cNvPr id="2" name="Gruppo 12"/>
          <p:cNvGrpSpPr>
            <a:grpSpLocks noChangeAspect="1"/>
          </p:cNvGrpSpPr>
          <p:nvPr/>
        </p:nvGrpSpPr>
        <p:grpSpPr>
          <a:xfrm>
            <a:off x="-287467" y="2418436"/>
            <a:ext cx="7205603" cy="4631410"/>
            <a:chOff x="756597" y="1158742"/>
            <a:chExt cx="6228326" cy="5587373"/>
          </a:xfrm>
        </p:grpSpPr>
        <p:pic>
          <p:nvPicPr>
            <p:cNvPr id="1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43014" y="1500943"/>
              <a:ext cx="875313" cy="1046826"/>
            </a:xfrm>
            <a:prstGeom prst="rect">
              <a:avLst/>
            </a:prstGeom>
          </p:spPr>
        </p:pic>
        <p:pic>
          <p:nvPicPr>
            <p:cNvPr id="15" name="Pictur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339344" y="1959616"/>
              <a:ext cx="875313" cy="1046826"/>
            </a:xfrm>
            <a:prstGeom prst="rect">
              <a:avLst/>
            </a:prstGeom>
          </p:spPr>
        </p:pic>
        <p:pic>
          <p:nvPicPr>
            <p:cNvPr id="16" name="Picture 10"/>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17611" y="4143159"/>
              <a:ext cx="875313" cy="1046826"/>
            </a:xfrm>
            <a:prstGeom prst="rect">
              <a:avLst/>
            </a:prstGeom>
          </p:spPr>
        </p:pic>
        <p:pic>
          <p:nvPicPr>
            <p:cNvPr id="17" name="Picture 1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91944" y="4768457"/>
              <a:ext cx="875313" cy="1046826"/>
            </a:xfrm>
            <a:prstGeom prst="rect">
              <a:avLst/>
            </a:prstGeom>
          </p:spPr>
        </p:pic>
        <p:pic>
          <p:nvPicPr>
            <p:cNvPr id="18" name="Picture 1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056318" y="3665773"/>
              <a:ext cx="875313" cy="1046826"/>
            </a:xfrm>
            <a:prstGeom prst="rect">
              <a:avLst/>
            </a:prstGeom>
          </p:spPr>
        </p:pic>
        <p:pic>
          <p:nvPicPr>
            <p:cNvPr id="19" name="Picture 1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158240" y="2392493"/>
              <a:ext cx="875313" cy="1046826"/>
            </a:xfrm>
            <a:prstGeom prst="rect">
              <a:avLst/>
            </a:prstGeom>
          </p:spPr>
        </p:pic>
        <p:pic>
          <p:nvPicPr>
            <p:cNvPr id="20"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272958" y="1373558"/>
              <a:ext cx="573209" cy="724287"/>
            </a:xfrm>
            <a:prstGeom prst="rect">
              <a:avLst/>
            </a:prstGeom>
          </p:spPr>
        </p:pic>
        <p:pic>
          <p:nvPicPr>
            <p:cNvPr id="21" name="Picture 1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158230" y="1597472"/>
              <a:ext cx="573209" cy="724287"/>
            </a:xfrm>
            <a:prstGeom prst="rect">
              <a:avLst/>
            </a:prstGeom>
          </p:spPr>
        </p:pic>
        <p:pic>
          <p:nvPicPr>
            <p:cNvPr id="22" name="Picture 1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539951" y="2300212"/>
              <a:ext cx="573209" cy="724287"/>
            </a:xfrm>
            <a:prstGeom prst="rect">
              <a:avLst/>
            </a:prstGeom>
          </p:spPr>
        </p:pic>
        <p:pic>
          <p:nvPicPr>
            <p:cNvPr id="23" name="Picture 1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411714" y="4304428"/>
              <a:ext cx="573209" cy="724287"/>
            </a:xfrm>
            <a:prstGeom prst="rect">
              <a:avLst/>
            </a:prstGeom>
          </p:spPr>
        </p:pic>
        <p:pic>
          <p:nvPicPr>
            <p:cNvPr id="24" name="Picture 1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800221" y="4960537"/>
              <a:ext cx="573209" cy="724287"/>
            </a:xfrm>
            <a:prstGeom prst="rect">
              <a:avLst/>
            </a:prstGeom>
          </p:spPr>
        </p:pic>
        <p:pic>
          <p:nvPicPr>
            <p:cNvPr id="25" name="Picture 1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309291" y="4997835"/>
              <a:ext cx="573209" cy="724287"/>
            </a:xfrm>
            <a:prstGeom prst="rect">
              <a:avLst/>
            </a:prstGeom>
          </p:spPr>
        </p:pic>
        <p:pic>
          <p:nvPicPr>
            <p:cNvPr id="26" name="Picture 20"/>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012815" y="6021828"/>
              <a:ext cx="573209" cy="724287"/>
            </a:xfrm>
            <a:prstGeom prst="rect">
              <a:avLst/>
            </a:prstGeom>
          </p:spPr>
        </p:pic>
        <p:pic>
          <p:nvPicPr>
            <p:cNvPr id="27" name="Picture 2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69805" y="5827548"/>
              <a:ext cx="573209" cy="724287"/>
            </a:xfrm>
            <a:prstGeom prst="rect">
              <a:avLst/>
            </a:prstGeom>
          </p:spPr>
        </p:pic>
        <p:pic>
          <p:nvPicPr>
            <p:cNvPr id="28" name="Picture 2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233529" y="5480310"/>
              <a:ext cx="573209" cy="724287"/>
            </a:xfrm>
            <a:prstGeom prst="rect">
              <a:avLst/>
            </a:prstGeom>
          </p:spPr>
        </p:pic>
        <p:pic>
          <p:nvPicPr>
            <p:cNvPr id="30" name="Picture 2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56597" y="1221938"/>
              <a:ext cx="573209" cy="724287"/>
            </a:xfrm>
            <a:prstGeom prst="rect">
              <a:avLst/>
            </a:prstGeom>
          </p:spPr>
        </p:pic>
        <p:pic>
          <p:nvPicPr>
            <p:cNvPr id="31" name="Picture 2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036265" y="1158742"/>
              <a:ext cx="573209" cy="724287"/>
            </a:xfrm>
            <a:prstGeom prst="rect">
              <a:avLst/>
            </a:prstGeom>
          </p:spPr>
        </p:pic>
        <p:pic>
          <p:nvPicPr>
            <p:cNvPr id="32" name="Picture 2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87454" y="2477616"/>
              <a:ext cx="573209" cy="724287"/>
            </a:xfrm>
            <a:prstGeom prst="rect">
              <a:avLst/>
            </a:prstGeom>
          </p:spPr>
        </p:pic>
        <p:cxnSp>
          <p:nvCxnSpPr>
            <p:cNvPr id="33" name="Connettore 2 11"/>
            <p:cNvCxnSpPr>
              <a:stCxn id="15" idx="2"/>
              <a:endCxn id="16" idx="0"/>
            </p:cNvCxnSpPr>
            <p:nvPr/>
          </p:nvCxnSpPr>
          <p:spPr>
            <a:xfrm flipH="1">
              <a:off x="1455268" y="3006442"/>
              <a:ext cx="321733" cy="1136717"/>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37" name="Connettore 2 11"/>
            <p:cNvCxnSpPr/>
            <p:nvPr/>
          </p:nvCxnSpPr>
          <p:spPr>
            <a:xfrm flipH="1" flipV="1">
              <a:off x="1455267" y="5219456"/>
              <a:ext cx="26938" cy="20120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8" name="Connettore 2 11"/>
            <p:cNvCxnSpPr>
              <a:stCxn id="27" idx="0"/>
            </p:cNvCxnSpPr>
            <p:nvPr/>
          </p:nvCxnSpPr>
          <p:spPr>
            <a:xfrm flipV="1">
              <a:off x="2756410" y="5531412"/>
              <a:ext cx="328434" cy="296136"/>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9" name="Connettore 2 11"/>
            <p:cNvCxnSpPr>
              <a:stCxn id="26" idx="1"/>
            </p:cNvCxnSpPr>
            <p:nvPr/>
          </p:nvCxnSpPr>
          <p:spPr>
            <a:xfrm flipH="1" flipV="1">
              <a:off x="3857145" y="5856867"/>
              <a:ext cx="155670" cy="527105"/>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0" name="Connettore 2 11"/>
            <p:cNvCxnSpPr>
              <a:stCxn id="25" idx="1"/>
            </p:cNvCxnSpPr>
            <p:nvPr/>
          </p:nvCxnSpPr>
          <p:spPr>
            <a:xfrm flipH="1">
              <a:off x="3974676" y="5359979"/>
              <a:ext cx="334615" cy="3442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2" name="Connettore 2 11"/>
            <p:cNvCxnSpPr/>
            <p:nvPr/>
          </p:nvCxnSpPr>
          <p:spPr>
            <a:xfrm flipH="1" flipV="1">
              <a:off x="5723662" y="4718239"/>
              <a:ext cx="162976" cy="242298"/>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Connettore 2 11"/>
            <p:cNvCxnSpPr/>
            <p:nvPr/>
          </p:nvCxnSpPr>
          <p:spPr>
            <a:xfrm flipH="1" flipV="1">
              <a:off x="5989037" y="4189186"/>
              <a:ext cx="422677" cy="332396"/>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4" name="Connettore 2 11"/>
            <p:cNvCxnSpPr>
              <a:stCxn id="32" idx="3"/>
            </p:cNvCxnSpPr>
            <p:nvPr/>
          </p:nvCxnSpPr>
          <p:spPr>
            <a:xfrm flipV="1">
              <a:off x="3060663" y="2554779"/>
              <a:ext cx="227302" cy="284981"/>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5" name="Connettore 2 11"/>
            <p:cNvCxnSpPr>
              <a:stCxn id="20" idx="2"/>
              <a:endCxn id="19" idx="0"/>
            </p:cNvCxnSpPr>
            <p:nvPr/>
          </p:nvCxnSpPr>
          <p:spPr>
            <a:xfrm>
              <a:off x="4559563" y="2097845"/>
              <a:ext cx="36334" cy="294648"/>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6" name="Connettore 2 11"/>
            <p:cNvCxnSpPr/>
            <p:nvPr/>
          </p:nvCxnSpPr>
          <p:spPr>
            <a:xfrm flipH="1">
              <a:off x="4902118" y="2153009"/>
              <a:ext cx="321838" cy="23948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7" name="Connettore 2 11"/>
            <p:cNvCxnSpPr/>
            <p:nvPr/>
          </p:nvCxnSpPr>
          <p:spPr>
            <a:xfrm flipH="1">
              <a:off x="5063037" y="2807016"/>
              <a:ext cx="525061" cy="20499"/>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9" name="Connettore 2 11"/>
            <p:cNvCxnSpPr>
              <a:stCxn id="30" idx="2"/>
            </p:cNvCxnSpPr>
            <p:nvPr/>
          </p:nvCxnSpPr>
          <p:spPr>
            <a:xfrm>
              <a:off x="1043202" y="1946225"/>
              <a:ext cx="296142" cy="341697"/>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0" name="Connettore 2 11"/>
            <p:cNvCxnSpPr/>
            <p:nvPr/>
          </p:nvCxnSpPr>
          <p:spPr>
            <a:xfrm flipH="1">
              <a:off x="2211703" y="1853507"/>
              <a:ext cx="101629" cy="272767"/>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1" name="Connettore 2 11"/>
            <p:cNvCxnSpPr>
              <a:stCxn id="17" idx="1"/>
              <a:endCxn id="16" idx="3"/>
            </p:cNvCxnSpPr>
            <p:nvPr/>
          </p:nvCxnSpPr>
          <p:spPr>
            <a:xfrm flipH="1" flipV="1">
              <a:off x="1892924" y="4666572"/>
              <a:ext cx="1199020" cy="625298"/>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2" name="Connettore 2 11"/>
            <p:cNvCxnSpPr/>
            <p:nvPr/>
          </p:nvCxnSpPr>
          <p:spPr>
            <a:xfrm flipH="1">
              <a:off x="2222000" y="2209506"/>
              <a:ext cx="771935" cy="153445"/>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3" name="Connettore 2 11"/>
            <p:cNvCxnSpPr/>
            <p:nvPr/>
          </p:nvCxnSpPr>
          <p:spPr>
            <a:xfrm flipH="1" flipV="1">
              <a:off x="3764879" y="2556592"/>
              <a:ext cx="355215" cy="264752"/>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4" name="Connettore 2 11"/>
            <p:cNvCxnSpPr/>
            <p:nvPr/>
          </p:nvCxnSpPr>
          <p:spPr>
            <a:xfrm flipH="1" flipV="1">
              <a:off x="4514425" y="3435345"/>
              <a:ext cx="500640" cy="442031"/>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5" name="Connettore 2 11"/>
            <p:cNvCxnSpPr>
              <a:stCxn id="18" idx="1"/>
              <a:endCxn id="17" idx="3"/>
            </p:cNvCxnSpPr>
            <p:nvPr/>
          </p:nvCxnSpPr>
          <p:spPr>
            <a:xfrm flipH="1">
              <a:off x="3967257" y="4189186"/>
              <a:ext cx="1089061" cy="1102684"/>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sp>
        <p:nvSpPr>
          <p:cNvPr id="68" name="Segnaposto contenuto 2"/>
          <p:cNvSpPr txBox="1">
            <a:spLocks/>
          </p:cNvSpPr>
          <p:nvPr/>
        </p:nvSpPr>
        <p:spPr>
          <a:xfrm>
            <a:off x="6118184" y="1010268"/>
            <a:ext cx="5486400" cy="4525963"/>
          </a:xfrm>
          <a:prstGeom prst="rect">
            <a:avLst/>
          </a:prstGeom>
        </p:spPr>
        <p:txBody>
          <a:bodyPr vert="horz" lIns="91440" tIns="45720" rIns="91440" bIns="45720" rtlCol="0">
            <a:normAutofit fontScale="85000" lnSpcReduction="20000"/>
          </a:bodyPr>
          <a:lstStyle/>
          <a:p>
            <a:pPr marL="342900" marR="0" lvl="0" indent="-342900" algn="l" defTabSz="914400" rtl="0" eaLnBrk="1" fontAlgn="auto" latinLnBrk="0" hangingPunct="1">
              <a:lnSpc>
                <a:spcPct val="100000"/>
              </a:lnSpc>
              <a:spcBef>
                <a:spcPct val="20000"/>
              </a:spcBef>
              <a:spcAft>
                <a:spcPts val="0"/>
              </a:spcAft>
              <a:buClrTx/>
              <a:buSzTx/>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lvl="0">
              <a:spcBef>
                <a:spcPct val="20000"/>
              </a:spcBef>
              <a:defRPr/>
            </a:pPr>
            <a:r>
              <a:rPr lang="en-US" sz="3200" dirty="0" smtClean="0"/>
              <a:t>All in all the KHUB 2.0 proposal presents a possible technical solution to this problem, based on</a:t>
            </a:r>
          </a:p>
          <a:p>
            <a:pPr lvl="0">
              <a:spcBef>
                <a:spcPct val="20000"/>
              </a:spcBef>
              <a:defRPr/>
            </a:pPr>
            <a:r>
              <a:rPr lang="en-US" sz="3200" dirty="0" smtClean="0"/>
              <a:t> </a:t>
            </a:r>
          </a:p>
          <a:p>
            <a:pPr marL="742950" lvl="1" indent="-285750">
              <a:spcBef>
                <a:spcPct val="20000"/>
              </a:spcBef>
              <a:buFont typeface="Arial" pitchFamily="34" charset="0"/>
              <a:buChar char="–"/>
              <a:defRPr/>
            </a:pPr>
            <a:r>
              <a:rPr lang="en-US" sz="2800" dirty="0" smtClean="0"/>
              <a:t>the use of a distributed network;</a:t>
            </a:r>
          </a:p>
          <a:p>
            <a:pPr marL="742950" lvl="1" indent="-285750">
              <a:spcBef>
                <a:spcPct val="20000"/>
              </a:spcBef>
              <a:buFont typeface="Arial" pitchFamily="34" charset="0"/>
              <a:buChar char="–"/>
              <a:defRPr/>
            </a:pPr>
            <a:r>
              <a:rPr lang="en-US" sz="2800" dirty="0" smtClean="0"/>
              <a:t>in which all data and information remains stored on each institution’s server and can be accessed from each institution’s website;</a:t>
            </a:r>
          </a:p>
          <a:p>
            <a:pPr marL="742950" lvl="1" indent="-285750">
              <a:spcBef>
                <a:spcPct val="20000"/>
              </a:spcBef>
              <a:buFont typeface="Arial" pitchFamily="34" charset="0"/>
              <a:buChar char="–"/>
              <a:defRPr/>
            </a:pPr>
            <a:r>
              <a:rPr lang="en-US" sz="2800" dirty="0" smtClean="0"/>
              <a:t>without the need to create a central hub. </a:t>
            </a:r>
            <a:endParaRPr lang="it-IT" sz="2800"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olo 83"/>
          <p:cNvSpPr>
            <a:spLocks noGrp="1"/>
          </p:cNvSpPr>
          <p:nvPr>
            <p:ph type="title"/>
          </p:nvPr>
        </p:nvSpPr>
        <p:spPr/>
        <p:txBody>
          <a:bodyPr/>
          <a:lstStyle/>
          <a:p>
            <a:r>
              <a:rPr lang="en-US" dirty="0" smtClean="0"/>
              <a:t>KHUB 2.0 Proposal </a:t>
            </a:r>
            <a:r>
              <a:rPr lang="en-US" dirty="0" smtClean="0">
                <a:sym typeface="Wingdings" pitchFamily="2" charset="2"/>
              </a:rPr>
              <a:t></a:t>
            </a:r>
            <a:r>
              <a:rPr lang="en-US" b="1" dirty="0" smtClean="0">
                <a:sym typeface="Wingdings" pitchFamily="2" charset="2"/>
              </a:rPr>
              <a:t> KLINK</a:t>
            </a:r>
            <a:endParaRPr lang="it-IT" b="1" dirty="0"/>
          </a:p>
        </p:txBody>
      </p:sp>
      <p:grpSp>
        <p:nvGrpSpPr>
          <p:cNvPr id="2" name="Gruppo 12"/>
          <p:cNvGrpSpPr>
            <a:grpSpLocks noChangeAspect="1"/>
          </p:cNvGrpSpPr>
          <p:nvPr/>
        </p:nvGrpSpPr>
        <p:grpSpPr>
          <a:xfrm>
            <a:off x="-287467" y="2418436"/>
            <a:ext cx="7205603" cy="4631410"/>
            <a:chOff x="756597" y="1158742"/>
            <a:chExt cx="6228326" cy="5587373"/>
          </a:xfrm>
        </p:grpSpPr>
        <p:pic>
          <p:nvPicPr>
            <p:cNvPr id="1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43014" y="1500943"/>
              <a:ext cx="875313" cy="1046826"/>
            </a:xfrm>
            <a:prstGeom prst="rect">
              <a:avLst/>
            </a:prstGeom>
          </p:spPr>
        </p:pic>
        <p:pic>
          <p:nvPicPr>
            <p:cNvPr id="15" name="Pictur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339344" y="1959616"/>
              <a:ext cx="875313" cy="1046826"/>
            </a:xfrm>
            <a:prstGeom prst="rect">
              <a:avLst/>
            </a:prstGeom>
          </p:spPr>
        </p:pic>
        <p:pic>
          <p:nvPicPr>
            <p:cNvPr id="16" name="Picture 10"/>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17611" y="4143159"/>
              <a:ext cx="875313" cy="1046826"/>
            </a:xfrm>
            <a:prstGeom prst="rect">
              <a:avLst/>
            </a:prstGeom>
          </p:spPr>
        </p:pic>
        <p:pic>
          <p:nvPicPr>
            <p:cNvPr id="17" name="Picture 1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91944" y="4768457"/>
              <a:ext cx="875313" cy="1046826"/>
            </a:xfrm>
            <a:prstGeom prst="rect">
              <a:avLst/>
            </a:prstGeom>
          </p:spPr>
        </p:pic>
        <p:pic>
          <p:nvPicPr>
            <p:cNvPr id="18" name="Picture 1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056318" y="3665773"/>
              <a:ext cx="875313" cy="1046826"/>
            </a:xfrm>
            <a:prstGeom prst="rect">
              <a:avLst/>
            </a:prstGeom>
          </p:spPr>
        </p:pic>
        <p:pic>
          <p:nvPicPr>
            <p:cNvPr id="19" name="Picture 1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158240" y="2392493"/>
              <a:ext cx="875313" cy="1046826"/>
            </a:xfrm>
            <a:prstGeom prst="rect">
              <a:avLst/>
            </a:prstGeom>
          </p:spPr>
        </p:pic>
        <p:pic>
          <p:nvPicPr>
            <p:cNvPr id="20"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272958" y="1373558"/>
              <a:ext cx="573209" cy="724287"/>
            </a:xfrm>
            <a:prstGeom prst="rect">
              <a:avLst/>
            </a:prstGeom>
          </p:spPr>
        </p:pic>
        <p:pic>
          <p:nvPicPr>
            <p:cNvPr id="21" name="Picture 1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158230" y="1597472"/>
              <a:ext cx="573209" cy="724287"/>
            </a:xfrm>
            <a:prstGeom prst="rect">
              <a:avLst/>
            </a:prstGeom>
          </p:spPr>
        </p:pic>
        <p:pic>
          <p:nvPicPr>
            <p:cNvPr id="22" name="Picture 1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539951" y="2300212"/>
              <a:ext cx="573209" cy="724287"/>
            </a:xfrm>
            <a:prstGeom prst="rect">
              <a:avLst/>
            </a:prstGeom>
          </p:spPr>
        </p:pic>
        <p:pic>
          <p:nvPicPr>
            <p:cNvPr id="23" name="Picture 1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411714" y="4304428"/>
              <a:ext cx="573209" cy="724287"/>
            </a:xfrm>
            <a:prstGeom prst="rect">
              <a:avLst/>
            </a:prstGeom>
          </p:spPr>
        </p:pic>
        <p:pic>
          <p:nvPicPr>
            <p:cNvPr id="24" name="Picture 1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800221" y="4960537"/>
              <a:ext cx="573209" cy="724287"/>
            </a:xfrm>
            <a:prstGeom prst="rect">
              <a:avLst/>
            </a:prstGeom>
          </p:spPr>
        </p:pic>
        <p:pic>
          <p:nvPicPr>
            <p:cNvPr id="25" name="Picture 1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309291" y="4997835"/>
              <a:ext cx="573209" cy="724287"/>
            </a:xfrm>
            <a:prstGeom prst="rect">
              <a:avLst/>
            </a:prstGeom>
          </p:spPr>
        </p:pic>
        <p:pic>
          <p:nvPicPr>
            <p:cNvPr id="26" name="Picture 20"/>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012815" y="6021828"/>
              <a:ext cx="573209" cy="724287"/>
            </a:xfrm>
            <a:prstGeom prst="rect">
              <a:avLst/>
            </a:prstGeom>
          </p:spPr>
        </p:pic>
        <p:pic>
          <p:nvPicPr>
            <p:cNvPr id="27" name="Picture 2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69805" y="5827548"/>
              <a:ext cx="573209" cy="724287"/>
            </a:xfrm>
            <a:prstGeom prst="rect">
              <a:avLst/>
            </a:prstGeom>
          </p:spPr>
        </p:pic>
        <p:pic>
          <p:nvPicPr>
            <p:cNvPr id="28" name="Picture 2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233529" y="5480310"/>
              <a:ext cx="573209" cy="724287"/>
            </a:xfrm>
            <a:prstGeom prst="rect">
              <a:avLst/>
            </a:prstGeom>
          </p:spPr>
        </p:pic>
        <p:pic>
          <p:nvPicPr>
            <p:cNvPr id="30" name="Picture 2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56597" y="1221938"/>
              <a:ext cx="573209" cy="724287"/>
            </a:xfrm>
            <a:prstGeom prst="rect">
              <a:avLst/>
            </a:prstGeom>
          </p:spPr>
        </p:pic>
        <p:pic>
          <p:nvPicPr>
            <p:cNvPr id="31" name="Picture 2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036265" y="1158742"/>
              <a:ext cx="573209" cy="724287"/>
            </a:xfrm>
            <a:prstGeom prst="rect">
              <a:avLst/>
            </a:prstGeom>
          </p:spPr>
        </p:pic>
        <p:pic>
          <p:nvPicPr>
            <p:cNvPr id="32" name="Picture 2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87454" y="2477616"/>
              <a:ext cx="573209" cy="724287"/>
            </a:xfrm>
            <a:prstGeom prst="rect">
              <a:avLst/>
            </a:prstGeom>
          </p:spPr>
        </p:pic>
        <p:cxnSp>
          <p:nvCxnSpPr>
            <p:cNvPr id="33" name="Connettore 2 11"/>
            <p:cNvCxnSpPr>
              <a:stCxn id="15" idx="2"/>
              <a:endCxn id="16" idx="0"/>
            </p:cNvCxnSpPr>
            <p:nvPr/>
          </p:nvCxnSpPr>
          <p:spPr>
            <a:xfrm flipH="1">
              <a:off x="1455268" y="3006442"/>
              <a:ext cx="321733" cy="1136717"/>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37" name="Connettore 2 11"/>
            <p:cNvCxnSpPr/>
            <p:nvPr/>
          </p:nvCxnSpPr>
          <p:spPr>
            <a:xfrm flipH="1" flipV="1">
              <a:off x="1455267" y="5219456"/>
              <a:ext cx="26938" cy="20120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8" name="Connettore 2 11"/>
            <p:cNvCxnSpPr>
              <a:stCxn id="27" idx="0"/>
            </p:cNvCxnSpPr>
            <p:nvPr/>
          </p:nvCxnSpPr>
          <p:spPr>
            <a:xfrm flipV="1">
              <a:off x="2756410" y="5531412"/>
              <a:ext cx="328434" cy="296136"/>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9" name="Connettore 2 11"/>
            <p:cNvCxnSpPr>
              <a:stCxn id="26" idx="1"/>
            </p:cNvCxnSpPr>
            <p:nvPr/>
          </p:nvCxnSpPr>
          <p:spPr>
            <a:xfrm flipH="1" flipV="1">
              <a:off x="3857145" y="5856867"/>
              <a:ext cx="155670" cy="527105"/>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0" name="Connettore 2 11"/>
            <p:cNvCxnSpPr>
              <a:stCxn id="25" idx="1"/>
            </p:cNvCxnSpPr>
            <p:nvPr/>
          </p:nvCxnSpPr>
          <p:spPr>
            <a:xfrm flipH="1">
              <a:off x="3974676" y="5359979"/>
              <a:ext cx="334615" cy="3442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2" name="Connettore 2 11"/>
            <p:cNvCxnSpPr/>
            <p:nvPr/>
          </p:nvCxnSpPr>
          <p:spPr>
            <a:xfrm flipH="1" flipV="1">
              <a:off x="5723662" y="4718239"/>
              <a:ext cx="162976" cy="242298"/>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Connettore 2 11"/>
            <p:cNvCxnSpPr/>
            <p:nvPr/>
          </p:nvCxnSpPr>
          <p:spPr>
            <a:xfrm flipH="1" flipV="1">
              <a:off x="5989037" y="4189186"/>
              <a:ext cx="422677" cy="332396"/>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4" name="Connettore 2 11"/>
            <p:cNvCxnSpPr>
              <a:stCxn id="32" idx="3"/>
            </p:cNvCxnSpPr>
            <p:nvPr/>
          </p:nvCxnSpPr>
          <p:spPr>
            <a:xfrm flipV="1">
              <a:off x="3060663" y="2554779"/>
              <a:ext cx="227302" cy="284981"/>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5" name="Connettore 2 11"/>
            <p:cNvCxnSpPr>
              <a:stCxn id="20" idx="2"/>
              <a:endCxn id="19" idx="0"/>
            </p:cNvCxnSpPr>
            <p:nvPr/>
          </p:nvCxnSpPr>
          <p:spPr>
            <a:xfrm>
              <a:off x="4559563" y="2097845"/>
              <a:ext cx="36334" cy="294648"/>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6" name="Connettore 2 11"/>
            <p:cNvCxnSpPr/>
            <p:nvPr/>
          </p:nvCxnSpPr>
          <p:spPr>
            <a:xfrm flipH="1">
              <a:off x="4902118" y="2153009"/>
              <a:ext cx="321838" cy="23948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7" name="Connettore 2 11"/>
            <p:cNvCxnSpPr/>
            <p:nvPr/>
          </p:nvCxnSpPr>
          <p:spPr>
            <a:xfrm flipH="1">
              <a:off x="5063037" y="2807016"/>
              <a:ext cx="525061" cy="20499"/>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9" name="Connettore 2 11"/>
            <p:cNvCxnSpPr>
              <a:stCxn id="30" idx="2"/>
            </p:cNvCxnSpPr>
            <p:nvPr/>
          </p:nvCxnSpPr>
          <p:spPr>
            <a:xfrm>
              <a:off x="1043202" y="1946225"/>
              <a:ext cx="296142" cy="341697"/>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0" name="Connettore 2 11"/>
            <p:cNvCxnSpPr/>
            <p:nvPr/>
          </p:nvCxnSpPr>
          <p:spPr>
            <a:xfrm flipH="1">
              <a:off x="2211703" y="1853507"/>
              <a:ext cx="101629" cy="272767"/>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1" name="Connettore 2 11"/>
            <p:cNvCxnSpPr>
              <a:stCxn id="17" idx="1"/>
              <a:endCxn id="16" idx="3"/>
            </p:cNvCxnSpPr>
            <p:nvPr/>
          </p:nvCxnSpPr>
          <p:spPr>
            <a:xfrm flipH="1" flipV="1">
              <a:off x="1892924" y="4666572"/>
              <a:ext cx="1199020" cy="625298"/>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2" name="Connettore 2 11"/>
            <p:cNvCxnSpPr/>
            <p:nvPr/>
          </p:nvCxnSpPr>
          <p:spPr>
            <a:xfrm flipH="1">
              <a:off x="2222000" y="2209506"/>
              <a:ext cx="771935" cy="153445"/>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3" name="Connettore 2 11"/>
            <p:cNvCxnSpPr/>
            <p:nvPr/>
          </p:nvCxnSpPr>
          <p:spPr>
            <a:xfrm flipH="1" flipV="1">
              <a:off x="3764879" y="2556592"/>
              <a:ext cx="355215" cy="264752"/>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4" name="Connettore 2 11"/>
            <p:cNvCxnSpPr/>
            <p:nvPr/>
          </p:nvCxnSpPr>
          <p:spPr>
            <a:xfrm flipH="1" flipV="1">
              <a:off x="4514425" y="3435345"/>
              <a:ext cx="500640" cy="442031"/>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5" name="Connettore 2 11"/>
            <p:cNvCxnSpPr>
              <a:stCxn id="18" idx="1"/>
              <a:endCxn id="17" idx="3"/>
            </p:cNvCxnSpPr>
            <p:nvPr/>
          </p:nvCxnSpPr>
          <p:spPr>
            <a:xfrm flipH="1">
              <a:off x="3967257" y="4189186"/>
              <a:ext cx="1089061" cy="1102684"/>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sp>
        <p:nvSpPr>
          <p:cNvPr id="68" name="Segnaposto contenuto 2"/>
          <p:cNvSpPr txBox="1">
            <a:spLocks/>
          </p:cNvSpPr>
          <p:nvPr/>
        </p:nvSpPr>
        <p:spPr>
          <a:xfrm>
            <a:off x="6118184" y="1010268"/>
            <a:ext cx="5486400" cy="4525963"/>
          </a:xfrm>
          <a:prstGeom prst="rect">
            <a:avLst/>
          </a:prstGeom>
        </p:spPr>
        <p:txBody>
          <a:bodyPr vert="horz" lIns="91440" tIns="45720" rIns="91440" bIns="45720" rtlCol="0">
            <a:normAutofit fontScale="85000" lnSpcReduction="20000"/>
          </a:bodyPr>
          <a:lstStyle/>
          <a:p>
            <a:pPr marL="342900" marR="0" lvl="0" indent="-342900" algn="l" defTabSz="914400" rtl="0" eaLnBrk="1" fontAlgn="auto" latinLnBrk="0" hangingPunct="1">
              <a:lnSpc>
                <a:spcPct val="100000"/>
              </a:lnSpc>
              <a:spcBef>
                <a:spcPct val="20000"/>
              </a:spcBef>
              <a:spcAft>
                <a:spcPts val="0"/>
              </a:spcAft>
              <a:buClrTx/>
              <a:buSzTx/>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lvl="0">
              <a:spcBef>
                <a:spcPct val="20000"/>
              </a:spcBef>
              <a:defRPr/>
            </a:pPr>
            <a:r>
              <a:rPr lang="en-US" sz="3200" dirty="0" smtClean="0"/>
              <a:t>All in all the KHUB 2.0 proposal presents a possible technical solution to this problem, based on</a:t>
            </a:r>
          </a:p>
          <a:p>
            <a:pPr lvl="0">
              <a:spcBef>
                <a:spcPct val="20000"/>
              </a:spcBef>
              <a:defRPr/>
            </a:pPr>
            <a:r>
              <a:rPr lang="en-US" sz="3200" dirty="0" smtClean="0"/>
              <a:t> </a:t>
            </a:r>
          </a:p>
          <a:p>
            <a:pPr marL="742950" lvl="1" indent="-285750">
              <a:spcBef>
                <a:spcPct val="20000"/>
              </a:spcBef>
              <a:buFont typeface="Arial" pitchFamily="34" charset="0"/>
              <a:buChar char="–"/>
              <a:defRPr/>
            </a:pPr>
            <a:r>
              <a:rPr lang="en-US" sz="2800" dirty="0" smtClean="0"/>
              <a:t>the use of a distributed network;</a:t>
            </a:r>
          </a:p>
          <a:p>
            <a:pPr marL="742950" lvl="1" indent="-285750">
              <a:spcBef>
                <a:spcPct val="20000"/>
              </a:spcBef>
              <a:buFont typeface="Arial" pitchFamily="34" charset="0"/>
              <a:buChar char="–"/>
              <a:defRPr/>
            </a:pPr>
            <a:r>
              <a:rPr lang="en-US" sz="2800" dirty="0" smtClean="0"/>
              <a:t>in which all data and information remains stored on each institution’s server and can be accessed from each institution’s website;</a:t>
            </a:r>
          </a:p>
          <a:p>
            <a:pPr marL="742950" lvl="1" indent="-285750">
              <a:spcBef>
                <a:spcPct val="20000"/>
              </a:spcBef>
              <a:buFont typeface="Arial" pitchFamily="34" charset="0"/>
              <a:buChar char="–"/>
              <a:defRPr/>
            </a:pPr>
            <a:r>
              <a:rPr lang="en-US" sz="3300" b="1" dirty="0" smtClean="0"/>
              <a:t>without the need to create a central hub. </a:t>
            </a:r>
            <a:endParaRPr lang="it-IT" sz="3300" b="1"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266884"/>
            <a:ext cx="10515600" cy="1325563"/>
          </a:xfrm>
        </p:spPr>
        <p:txBody>
          <a:bodyPr>
            <a:normAutofit/>
          </a:bodyPr>
          <a:lstStyle/>
          <a:p>
            <a:r>
              <a:rPr lang="it-IT" dirty="0" smtClean="0"/>
              <a:t>Global/</a:t>
            </a:r>
            <a:r>
              <a:rPr lang="it-IT" dirty="0" err="1" smtClean="0"/>
              <a:t>Local</a:t>
            </a:r>
            <a:r>
              <a:rPr lang="it-IT" dirty="0" smtClean="0"/>
              <a:t> </a:t>
            </a:r>
            <a:r>
              <a:rPr lang="it-IT" dirty="0" err="1" smtClean="0"/>
              <a:t>Search</a:t>
            </a:r>
            <a:endParaRPr lang="en-US" dirty="0"/>
          </a:p>
        </p:txBody>
      </p:sp>
      <p:sp>
        <p:nvSpPr>
          <p:cNvPr id="3" name="Segnaposto numero diapositiva 2"/>
          <p:cNvSpPr>
            <a:spLocks noGrp="1"/>
          </p:cNvSpPr>
          <p:nvPr>
            <p:ph type="sldNum" sz="quarter" idx="11"/>
          </p:nvPr>
        </p:nvSpPr>
        <p:spPr/>
        <p:txBody>
          <a:bodyPr/>
          <a:lstStyle/>
          <a:p>
            <a:pPr>
              <a:defRPr/>
            </a:pPr>
            <a:fld id="{19C078A8-5496-48E7-9317-94AE0E5840E0}" type="slidenum">
              <a:rPr lang="it-IT" altLang="it-IT" smtClean="0"/>
              <a:pPr>
                <a:defRPr/>
              </a:pPr>
              <a:t>16</a:t>
            </a:fld>
            <a:endParaRPr lang="it-IT" altLang="it-IT"/>
          </a:p>
        </p:txBody>
      </p:sp>
      <p:sp>
        <p:nvSpPr>
          <p:cNvPr id="4" name="CasellaDiTesto 3"/>
          <p:cNvSpPr txBox="1"/>
          <p:nvPr/>
        </p:nvSpPr>
        <p:spPr>
          <a:xfrm>
            <a:off x="1103446" y="1527764"/>
            <a:ext cx="2087559" cy="369332"/>
          </a:xfrm>
          <a:prstGeom prst="rect">
            <a:avLst/>
          </a:prstGeom>
          <a:noFill/>
          <a:ln>
            <a:solidFill>
              <a:schemeClr val="tx2"/>
            </a:solidFill>
          </a:ln>
        </p:spPr>
        <p:txBody>
          <a:bodyPr wrap="none" rtlCol="0">
            <a:spAutoFit/>
          </a:bodyPr>
          <a:lstStyle/>
          <a:p>
            <a:r>
              <a:rPr lang="en-US" b="1" dirty="0" smtClean="0"/>
              <a:t>LOCAL INSTITUTION</a:t>
            </a:r>
            <a:endParaRPr lang="en-US" b="1" dirty="0"/>
          </a:p>
        </p:txBody>
      </p:sp>
      <p:sp>
        <p:nvSpPr>
          <p:cNvPr id="5" name="CasellaDiTesto 4"/>
          <p:cNvSpPr txBox="1"/>
          <p:nvPr/>
        </p:nvSpPr>
        <p:spPr>
          <a:xfrm>
            <a:off x="7824193" y="1498736"/>
            <a:ext cx="2087559" cy="369332"/>
          </a:xfrm>
          <a:prstGeom prst="rect">
            <a:avLst/>
          </a:prstGeom>
          <a:noFill/>
          <a:ln>
            <a:solidFill>
              <a:schemeClr val="tx2"/>
            </a:solidFill>
          </a:ln>
        </p:spPr>
        <p:txBody>
          <a:bodyPr wrap="none" rtlCol="0">
            <a:spAutoFit/>
          </a:bodyPr>
          <a:lstStyle/>
          <a:p>
            <a:r>
              <a:rPr lang="en-US" b="1" dirty="0" smtClean="0"/>
              <a:t>LOCAL INSTITUTION</a:t>
            </a:r>
            <a:endParaRPr lang="en-US" b="1" dirty="0"/>
          </a:p>
        </p:txBody>
      </p:sp>
      <p:sp>
        <p:nvSpPr>
          <p:cNvPr id="6" name="CasellaDiTesto 5"/>
          <p:cNvSpPr txBox="1"/>
          <p:nvPr/>
        </p:nvSpPr>
        <p:spPr>
          <a:xfrm>
            <a:off x="4428354" y="4643844"/>
            <a:ext cx="2087559" cy="369332"/>
          </a:xfrm>
          <a:prstGeom prst="rect">
            <a:avLst/>
          </a:prstGeom>
          <a:noFill/>
          <a:ln>
            <a:solidFill>
              <a:schemeClr val="tx2"/>
            </a:solidFill>
          </a:ln>
        </p:spPr>
        <p:txBody>
          <a:bodyPr wrap="none" rtlCol="0">
            <a:spAutoFit/>
          </a:bodyPr>
          <a:lstStyle/>
          <a:p>
            <a:r>
              <a:rPr lang="en-US" b="1" dirty="0" smtClean="0"/>
              <a:t>LOCAL INSTITUTION</a:t>
            </a:r>
            <a:endParaRPr lang="en-US" b="1" dirty="0"/>
          </a:p>
        </p:txBody>
      </p:sp>
      <p:grpSp>
        <p:nvGrpSpPr>
          <p:cNvPr id="7" name="Gruppo 42"/>
          <p:cNvGrpSpPr/>
          <p:nvPr/>
        </p:nvGrpSpPr>
        <p:grpSpPr>
          <a:xfrm>
            <a:off x="4751851" y="2204864"/>
            <a:ext cx="2688299" cy="2160240"/>
            <a:chOff x="3563888" y="2204864"/>
            <a:chExt cx="2016224" cy="2160240"/>
          </a:xfrm>
        </p:grpSpPr>
        <p:pic>
          <p:nvPicPr>
            <p:cNvPr id="41" name="Picture 4" descr="https://encrypted-tbn3.gstatic.com/images?q=tbn:ANd9GcRPiXnFPftA0WkeM52lMws3sbf4U_Q-j9Tk4OXd7_brQIl0aRY7"/>
            <p:cNvPicPr>
              <a:picLocks noChangeAspect="1" noChangeArrowheads="1"/>
            </p:cNvPicPr>
            <p:nvPr/>
          </p:nvPicPr>
          <p:blipFill>
            <a:blip r:embed="rId2" cstate="print"/>
            <a:srcRect/>
            <a:stretch>
              <a:fillRect/>
            </a:stretch>
          </p:blipFill>
          <p:spPr bwMode="auto">
            <a:xfrm>
              <a:off x="4338065" y="3717032"/>
              <a:ext cx="478987" cy="489542"/>
            </a:xfrm>
            <a:prstGeom prst="rect">
              <a:avLst/>
            </a:prstGeom>
            <a:noFill/>
            <a:ln w="9525">
              <a:noFill/>
              <a:miter lim="800000"/>
              <a:headEnd/>
              <a:tailEnd/>
            </a:ln>
          </p:spPr>
        </p:pic>
        <p:pic>
          <p:nvPicPr>
            <p:cNvPr id="42" name="Picture 4" descr="https://encrypted-tbn3.gstatic.com/images?q=tbn:ANd9GcRPiXnFPftA0WkeM52lMws3sbf4U_Q-j9Tk4OXd7_brQIl0aRY7"/>
            <p:cNvPicPr>
              <a:picLocks noChangeAspect="1" noChangeArrowheads="1"/>
            </p:cNvPicPr>
            <p:nvPr/>
          </p:nvPicPr>
          <p:blipFill>
            <a:blip r:embed="rId2" cstate="print"/>
            <a:srcRect/>
            <a:stretch>
              <a:fillRect/>
            </a:stretch>
          </p:blipFill>
          <p:spPr bwMode="auto">
            <a:xfrm flipH="1">
              <a:off x="3765960" y="2463868"/>
              <a:ext cx="478987" cy="489542"/>
            </a:xfrm>
            <a:prstGeom prst="rect">
              <a:avLst/>
            </a:prstGeom>
            <a:noFill/>
            <a:ln w="9525">
              <a:noFill/>
              <a:miter lim="800000"/>
              <a:headEnd/>
              <a:tailEnd/>
            </a:ln>
          </p:spPr>
        </p:pic>
        <p:pic>
          <p:nvPicPr>
            <p:cNvPr id="40" name="Picture 4" descr="https://encrypted-tbn3.gstatic.com/images?q=tbn:ANd9GcRPiXnFPftA0WkeM52lMws3sbf4U_Q-j9Tk4OXd7_brQIl0aRY7"/>
            <p:cNvPicPr>
              <a:picLocks noChangeAspect="1" noChangeArrowheads="1"/>
            </p:cNvPicPr>
            <p:nvPr/>
          </p:nvPicPr>
          <p:blipFill>
            <a:blip r:embed="rId2" cstate="print"/>
            <a:srcRect/>
            <a:stretch>
              <a:fillRect/>
            </a:stretch>
          </p:blipFill>
          <p:spPr bwMode="auto">
            <a:xfrm>
              <a:off x="4857228" y="2464430"/>
              <a:ext cx="478987" cy="489542"/>
            </a:xfrm>
            <a:prstGeom prst="rect">
              <a:avLst/>
            </a:prstGeom>
            <a:noFill/>
            <a:ln w="9525">
              <a:noFill/>
              <a:miter lim="800000"/>
              <a:headEnd/>
              <a:tailEnd/>
            </a:ln>
          </p:spPr>
        </p:pic>
        <p:sp>
          <p:nvSpPr>
            <p:cNvPr id="36" name="Freccia tridirezionale 35"/>
            <p:cNvSpPr/>
            <p:nvPr/>
          </p:nvSpPr>
          <p:spPr>
            <a:xfrm rot="10800000">
              <a:off x="3563888" y="2204864"/>
              <a:ext cx="2016224" cy="2160240"/>
            </a:xfrm>
            <a:prstGeom prst="leftRigh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uppo 36"/>
          <p:cNvGrpSpPr/>
          <p:nvPr/>
        </p:nvGrpSpPr>
        <p:grpSpPr>
          <a:xfrm>
            <a:off x="662096" y="1354720"/>
            <a:ext cx="4032448" cy="2304256"/>
            <a:chOff x="496572" y="1354720"/>
            <a:chExt cx="3024336" cy="2304256"/>
          </a:xfrm>
        </p:grpSpPr>
        <p:grpSp>
          <p:nvGrpSpPr>
            <p:cNvPr id="17" name="Gruppo 6"/>
            <p:cNvGrpSpPr/>
            <p:nvPr/>
          </p:nvGrpSpPr>
          <p:grpSpPr>
            <a:xfrm>
              <a:off x="1663214" y="2550390"/>
              <a:ext cx="691663" cy="850448"/>
              <a:chOff x="1462008" y="1354416"/>
              <a:chExt cx="691663" cy="850448"/>
            </a:xfrm>
          </p:grpSpPr>
          <p:pic>
            <p:nvPicPr>
              <p:cNvPr id="8" name="Picture 9" descr="http://blog.timesunion.com/opinion/files/2012/03/0328_WVbooks.jpg"/>
              <p:cNvPicPr>
                <a:picLocks noChangeAspect="1" noChangeArrowheads="1"/>
              </p:cNvPicPr>
              <p:nvPr/>
            </p:nvPicPr>
            <p:blipFill>
              <a:blip r:embed="rId3" cstate="print"/>
              <a:srcRect/>
              <a:stretch>
                <a:fillRect/>
              </a:stretch>
            </p:blipFill>
            <p:spPr bwMode="auto">
              <a:xfrm>
                <a:off x="1496046" y="1916832"/>
                <a:ext cx="657625" cy="288032"/>
              </a:xfrm>
              <a:prstGeom prst="rect">
                <a:avLst/>
              </a:prstGeom>
              <a:noFill/>
            </p:spPr>
          </p:pic>
          <p:pic>
            <p:nvPicPr>
              <p:cNvPr id="9" name="Picture 9" descr="http://blog.timesunion.com/opinion/files/2012/03/0328_WVbooks.jpg"/>
              <p:cNvPicPr>
                <a:picLocks noChangeAspect="1" noChangeArrowheads="1"/>
              </p:cNvPicPr>
              <p:nvPr/>
            </p:nvPicPr>
            <p:blipFill>
              <a:blip r:embed="rId3" cstate="print"/>
              <a:srcRect/>
              <a:stretch>
                <a:fillRect/>
              </a:stretch>
            </p:blipFill>
            <p:spPr bwMode="auto">
              <a:xfrm>
                <a:off x="1475656" y="1772816"/>
                <a:ext cx="657625" cy="288032"/>
              </a:xfrm>
              <a:prstGeom prst="rect">
                <a:avLst/>
              </a:prstGeom>
              <a:noFill/>
            </p:spPr>
          </p:pic>
          <p:pic>
            <p:nvPicPr>
              <p:cNvPr id="10" name="Picture 9" descr="http://blog.timesunion.com/opinion/files/2012/03/0328_WVbooks.jpg"/>
              <p:cNvPicPr>
                <a:picLocks noChangeAspect="1" noChangeArrowheads="1"/>
              </p:cNvPicPr>
              <p:nvPr/>
            </p:nvPicPr>
            <p:blipFill>
              <a:blip r:embed="rId3" cstate="print"/>
              <a:srcRect/>
              <a:stretch>
                <a:fillRect/>
              </a:stretch>
            </p:blipFill>
            <p:spPr bwMode="auto">
              <a:xfrm>
                <a:off x="1475656" y="1628800"/>
                <a:ext cx="657625" cy="288032"/>
              </a:xfrm>
              <a:prstGeom prst="rect">
                <a:avLst/>
              </a:prstGeom>
              <a:noFill/>
            </p:spPr>
          </p:pic>
          <p:pic>
            <p:nvPicPr>
              <p:cNvPr id="11" name="Picture 9" descr="http://blog.timesunion.com/opinion/files/2012/03/0328_WVbooks.jpg"/>
              <p:cNvPicPr>
                <a:picLocks noChangeAspect="1" noChangeArrowheads="1"/>
              </p:cNvPicPr>
              <p:nvPr/>
            </p:nvPicPr>
            <p:blipFill>
              <a:blip r:embed="rId3" cstate="print"/>
              <a:srcRect/>
              <a:stretch>
                <a:fillRect/>
              </a:stretch>
            </p:blipFill>
            <p:spPr bwMode="auto">
              <a:xfrm>
                <a:off x="1462008" y="1498432"/>
                <a:ext cx="657625" cy="288032"/>
              </a:xfrm>
              <a:prstGeom prst="rect">
                <a:avLst/>
              </a:prstGeom>
              <a:noFill/>
            </p:spPr>
          </p:pic>
          <p:pic>
            <p:nvPicPr>
              <p:cNvPr id="12" name="Picture 9" descr="http://blog.timesunion.com/opinion/files/2012/03/0328_WVbooks.jpg"/>
              <p:cNvPicPr>
                <a:picLocks noChangeAspect="1" noChangeArrowheads="1"/>
              </p:cNvPicPr>
              <p:nvPr/>
            </p:nvPicPr>
            <p:blipFill>
              <a:blip r:embed="rId3" cstate="print"/>
              <a:srcRect/>
              <a:stretch>
                <a:fillRect/>
              </a:stretch>
            </p:blipFill>
            <p:spPr bwMode="auto">
              <a:xfrm>
                <a:off x="1462008" y="1354416"/>
                <a:ext cx="657625" cy="288032"/>
              </a:xfrm>
              <a:prstGeom prst="rect">
                <a:avLst/>
              </a:prstGeom>
              <a:noFill/>
            </p:spPr>
          </p:pic>
        </p:grpSp>
        <p:pic>
          <p:nvPicPr>
            <p:cNvPr id="13" name="Picture 4" descr="https://encrypted-tbn3.gstatic.com/images?q=tbn:ANd9GcRPiXnFPftA0WkeM52lMws3sbf4U_Q-j9Tk4OXd7_brQIl0aRY7"/>
            <p:cNvPicPr>
              <a:picLocks noChangeAspect="1" noChangeArrowheads="1"/>
            </p:cNvPicPr>
            <p:nvPr/>
          </p:nvPicPr>
          <p:blipFill>
            <a:blip r:embed="rId2" cstate="print"/>
            <a:srcRect/>
            <a:stretch>
              <a:fillRect/>
            </a:stretch>
          </p:blipFill>
          <p:spPr bwMode="auto">
            <a:xfrm>
              <a:off x="539552" y="2391860"/>
              <a:ext cx="936625" cy="957263"/>
            </a:xfrm>
            <a:prstGeom prst="rect">
              <a:avLst/>
            </a:prstGeom>
            <a:noFill/>
            <a:ln w="9525">
              <a:noFill/>
              <a:miter lim="800000"/>
              <a:headEnd/>
              <a:tailEnd/>
            </a:ln>
          </p:spPr>
        </p:pic>
        <p:sp>
          <p:nvSpPr>
            <p:cNvPr id="14" name="Rettangolo 13"/>
            <p:cNvSpPr/>
            <p:nvPr/>
          </p:nvSpPr>
          <p:spPr>
            <a:xfrm>
              <a:off x="496572" y="1354720"/>
              <a:ext cx="3024336" cy="230425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ilindro 14"/>
            <p:cNvSpPr/>
            <p:nvPr/>
          </p:nvSpPr>
          <p:spPr>
            <a:xfrm>
              <a:off x="1547664" y="2290824"/>
              <a:ext cx="914400" cy="121615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uppo 60"/>
          <p:cNvGrpSpPr/>
          <p:nvPr/>
        </p:nvGrpSpPr>
        <p:grpSpPr>
          <a:xfrm>
            <a:off x="3503713" y="2248968"/>
            <a:ext cx="1157820" cy="777574"/>
            <a:chOff x="2627784" y="2248968"/>
            <a:chExt cx="868365" cy="777574"/>
          </a:xfrm>
        </p:grpSpPr>
        <p:pic>
          <p:nvPicPr>
            <p:cNvPr id="48" name="Picture 2" descr="http://www.comunitazione.it/img/cavandoli.jpg"/>
            <p:cNvPicPr>
              <a:picLocks noChangeAspect="1" noChangeArrowheads="1"/>
            </p:cNvPicPr>
            <p:nvPr/>
          </p:nvPicPr>
          <p:blipFill>
            <a:blip r:embed="rId4" cstate="print"/>
            <a:srcRect/>
            <a:stretch>
              <a:fillRect/>
            </a:stretch>
          </p:blipFill>
          <p:spPr bwMode="auto">
            <a:xfrm>
              <a:off x="2627784" y="2306462"/>
              <a:ext cx="720081" cy="720080"/>
            </a:xfrm>
            <a:prstGeom prst="rect">
              <a:avLst/>
            </a:prstGeom>
            <a:noFill/>
            <a:ln w="9525">
              <a:noFill/>
              <a:miter lim="800000"/>
              <a:headEnd/>
              <a:tailEnd/>
            </a:ln>
          </p:spPr>
        </p:pic>
        <p:pic>
          <p:nvPicPr>
            <p:cNvPr id="49" name="Picture 9" descr="http://blog.timesunion.com/opinion/files/2012/03/0328_WVbooks.jpg"/>
            <p:cNvPicPr>
              <a:picLocks noChangeAspect="1" noChangeArrowheads="1"/>
            </p:cNvPicPr>
            <p:nvPr/>
          </p:nvPicPr>
          <p:blipFill>
            <a:blip r:embed="rId3" cstate="print"/>
            <a:srcRect/>
            <a:stretch>
              <a:fillRect/>
            </a:stretch>
          </p:blipFill>
          <p:spPr bwMode="auto">
            <a:xfrm>
              <a:off x="3167336" y="2248968"/>
              <a:ext cx="328813" cy="144016"/>
            </a:xfrm>
            <a:prstGeom prst="rect">
              <a:avLst/>
            </a:prstGeom>
            <a:noFill/>
          </p:spPr>
        </p:pic>
      </p:grpSp>
      <p:grpSp>
        <p:nvGrpSpPr>
          <p:cNvPr id="35" name="Gruppo 37"/>
          <p:cNvGrpSpPr/>
          <p:nvPr/>
        </p:nvGrpSpPr>
        <p:grpSpPr>
          <a:xfrm>
            <a:off x="7440149" y="1340768"/>
            <a:ext cx="4032448" cy="2304256"/>
            <a:chOff x="5580112" y="1340768"/>
            <a:chExt cx="3024336" cy="2304256"/>
          </a:xfrm>
        </p:grpSpPr>
        <p:grpSp>
          <p:nvGrpSpPr>
            <p:cNvPr id="37" name="Gruppo 16"/>
            <p:cNvGrpSpPr/>
            <p:nvPr/>
          </p:nvGrpSpPr>
          <p:grpSpPr>
            <a:xfrm>
              <a:off x="6746754" y="2536438"/>
              <a:ext cx="691663" cy="850448"/>
              <a:chOff x="1462008" y="1354416"/>
              <a:chExt cx="691663" cy="850448"/>
            </a:xfrm>
          </p:grpSpPr>
          <p:pic>
            <p:nvPicPr>
              <p:cNvPr id="18" name="Picture 9" descr="http://blog.timesunion.com/opinion/files/2012/03/0328_WVbooks.jpg"/>
              <p:cNvPicPr>
                <a:picLocks noChangeAspect="1" noChangeArrowheads="1"/>
              </p:cNvPicPr>
              <p:nvPr/>
            </p:nvPicPr>
            <p:blipFill>
              <a:blip r:embed="rId3" cstate="print"/>
              <a:srcRect/>
              <a:stretch>
                <a:fillRect/>
              </a:stretch>
            </p:blipFill>
            <p:spPr bwMode="auto">
              <a:xfrm>
                <a:off x="1496046" y="1916832"/>
                <a:ext cx="657625" cy="288032"/>
              </a:xfrm>
              <a:prstGeom prst="rect">
                <a:avLst/>
              </a:prstGeom>
              <a:noFill/>
            </p:spPr>
          </p:pic>
          <p:pic>
            <p:nvPicPr>
              <p:cNvPr id="19" name="Picture 9" descr="http://blog.timesunion.com/opinion/files/2012/03/0328_WVbooks.jpg"/>
              <p:cNvPicPr>
                <a:picLocks noChangeAspect="1" noChangeArrowheads="1"/>
              </p:cNvPicPr>
              <p:nvPr/>
            </p:nvPicPr>
            <p:blipFill>
              <a:blip r:embed="rId3" cstate="print"/>
              <a:srcRect/>
              <a:stretch>
                <a:fillRect/>
              </a:stretch>
            </p:blipFill>
            <p:spPr bwMode="auto">
              <a:xfrm>
                <a:off x="1475656" y="1772816"/>
                <a:ext cx="657625" cy="288032"/>
              </a:xfrm>
              <a:prstGeom prst="rect">
                <a:avLst/>
              </a:prstGeom>
              <a:noFill/>
            </p:spPr>
          </p:pic>
          <p:pic>
            <p:nvPicPr>
              <p:cNvPr id="20" name="Picture 9" descr="http://blog.timesunion.com/opinion/files/2012/03/0328_WVbooks.jpg"/>
              <p:cNvPicPr>
                <a:picLocks noChangeAspect="1" noChangeArrowheads="1"/>
              </p:cNvPicPr>
              <p:nvPr/>
            </p:nvPicPr>
            <p:blipFill>
              <a:blip r:embed="rId3" cstate="print"/>
              <a:srcRect/>
              <a:stretch>
                <a:fillRect/>
              </a:stretch>
            </p:blipFill>
            <p:spPr bwMode="auto">
              <a:xfrm>
                <a:off x="1475656" y="1628800"/>
                <a:ext cx="657625" cy="288032"/>
              </a:xfrm>
              <a:prstGeom prst="rect">
                <a:avLst/>
              </a:prstGeom>
              <a:noFill/>
            </p:spPr>
          </p:pic>
          <p:pic>
            <p:nvPicPr>
              <p:cNvPr id="21" name="Picture 9" descr="http://blog.timesunion.com/opinion/files/2012/03/0328_WVbooks.jpg"/>
              <p:cNvPicPr>
                <a:picLocks noChangeAspect="1" noChangeArrowheads="1"/>
              </p:cNvPicPr>
              <p:nvPr/>
            </p:nvPicPr>
            <p:blipFill>
              <a:blip r:embed="rId3" cstate="print"/>
              <a:srcRect/>
              <a:stretch>
                <a:fillRect/>
              </a:stretch>
            </p:blipFill>
            <p:spPr bwMode="auto">
              <a:xfrm>
                <a:off x="1462008" y="1498432"/>
                <a:ext cx="657625" cy="288032"/>
              </a:xfrm>
              <a:prstGeom prst="rect">
                <a:avLst/>
              </a:prstGeom>
              <a:noFill/>
            </p:spPr>
          </p:pic>
          <p:pic>
            <p:nvPicPr>
              <p:cNvPr id="22" name="Picture 9" descr="http://blog.timesunion.com/opinion/files/2012/03/0328_WVbooks.jpg"/>
              <p:cNvPicPr>
                <a:picLocks noChangeAspect="1" noChangeArrowheads="1"/>
              </p:cNvPicPr>
              <p:nvPr/>
            </p:nvPicPr>
            <p:blipFill>
              <a:blip r:embed="rId3" cstate="print"/>
              <a:srcRect/>
              <a:stretch>
                <a:fillRect/>
              </a:stretch>
            </p:blipFill>
            <p:spPr bwMode="auto">
              <a:xfrm>
                <a:off x="1462008" y="1354416"/>
                <a:ext cx="657625" cy="288032"/>
              </a:xfrm>
              <a:prstGeom prst="rect">
                <a:avLst/>
              </a:prstGeom>
              <a:noFill/>
            </p:spPr>
          </p:pic>
        </p:grpSp>
        <p:pic>
          <p:nvPicPr>
            <p:cNvPr id="23" name="Picture 4" descr="https://encrypted-tbn3.gstatic.com/images?q=tbn:ANd9GcRPiXnFPftA0WkeM52lMws3sbf4U_Q-j9Tk4OXd7_brQIl0aRY7"/>
            <p:cNvPicPr>
              <a:picLocks noChangeAspect="1" noChangeArrowheads="1"/>
            </p:cNvPicPr>
            <p:nvPr/>
          </p:nvPicPr>
          <p:blipFill>
            <a:blip r:embed="rId2" cstate="print"/>
            <a:srcRect/>
            <a:stretch>
              <a:fillRect/>
            </a:stretch>
          </p:blipFill>
          <p:spPr bwMode="auto">
            <a:xfrm>
              <a:off x="5623092" y="2377908"/>
              <a:ext cx="936625" cy="957263"/>
            </a:xfrm>
            <a:prstGeom prst="rect">
              <a:avLst/>
            </a:prstGeom>
            <a:noFill/>
            <a:ln w="9525">
              <a:noFill/>
              <a:miter lim="800000"/>
              <a:headEnd/>
              <a:tailEnd/>
            </a:ln>
          </p:spPr>
        </p:pic>
        <p:sp>
          <p:nvSpPr>
            <p:cNvPr id="24" name="Rettangolo 23"/>
            <p:cNvSpPr/>
            <p:nvPr/>
          </p:nvSpPr>
          <p:spPr>
            <a:xfrm>
              <a:off x="5580112" y="1340768"/>
              <a:ext cx="3024336" cy="230425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ilindro 24"/>
            <p:cNvSpPr/>
            <p:nvPr/>
          </p:nvSpPr>
          <p:spPr>
            <a:xfrm>
              <a:off x="6631204" y="2276872"/>
              <a:ext cx="914400" cy="121615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uppo 58"/>
          <p:cNvGrpSpPr/>
          <p:nvPr/>
        </p:nvGrpSpPr>
        <p:grpSpPr>
          <a:xfrm>
            <a:off x="10218767" y="2233892"/>
            <a:ext cx="1157820" cy="777574"/>
            <a:chOff x="7664075" y="2233892"/>
            <a:chExt cx="868365" cy="777574"/>
          </a:xfrm>
        </p:grpSpPr>
        <p:pic>
          <p:nvPicPr>
            <p:cNvPr id="50" name="Picture 2" descr="http://www.comunitazione.it/img/cavandoli.jpg"/>
            <p:cNvPicPr>
              <a:picLocks noChangeAspect="1" noChangeArrowheads="1"/>
            </p:cNvPicPr>
            <p:nvPr/>
          </p:nvPicPr>
          <p:blipFill>
            <a:blip r:embed="rId4" cstate="print"/>
            <a:srcRect/>
            <a:stretch>
              <a:fillRect/>
            </a:stretch>
          </p:blipFill>
          <p:spPr bwMode="auto">
            <a:xfrm>
              <a:off x="7664075" y="2291386"/>
              <a:ext cx="720081" cy="720080"/>
            </a:xfrm>
            <a:prstGeom prst="rect">
              <a:avLst/>
            </a:prstGeom>
            <a:noFill/>
            <a:ln w="9525">
              <a:noFill/>
              <a:miter lim="800000"/>
              <a:headEnd/>
              <a:tailEnd/>
            </a:ln>
          </p:spPr>
        </p:pic>
        <p:pic>
          <p:nvPicPr>
            <p:cNvPr id="51" name="Picture 9" descr="http://blog.timesunion.com/opinion/files/2012/03/0328_WVbooks.jpg"/>
            <p:cNvPicPr>
              <a:picLocks noChangeAspect="1" noChangeArrowheads="1"/>
            </p:cNvPicPr>
            <p:nvPr/>
          </p:nvPicPr>
          <p:blipFill>
            <a:blip r:embed="rId3" cstate="print"/>
            <a:srcRect/>
            <a:stretch>
              <a:fillRect/>
            </a:stretch>
          </p:blipFill>
          <p:spPr bwMode="auto">
            <a:xfrm>
              <a:off x="8203627" y="2233892"/>
              <a:ext cx="328813" cy="144016"/>
            </a:xfrm>
            <a:prstGeom prst="rect">
              <a:avLst/>
            </a:prstGeom>
            <a:noFill/>
          </p:spPr>
        </p:pic>
      </p:grpSp>
      <p:grpSp>
        <p:nvGrpSpPr>
          <p:cNvPr id="39" name="Gruppo 38"/>
          <p:cNvGrpSpPr/>
          <p:nvPr/>
        </p:nvGrpSpPr>
        <p:grpSpPr>
          <a:xfrm>
            <a:off x="4060424" y="4480092"/>
            <a:ext cx="4032448" cy="2304256"/>
            <a:chOff x="3045318" y="4480092"/>
            <a:chExt cx="3024336" cy="2304256"/>
          </a:xfrm>
        </p:grpSpPr>
        <p:grpSp>
          <p:nvGrpSpPr>
            <p:cNvPr id="43" name="Gruppo 25"/>
            <p:cNvGrpSpPr/>
            <p:nvPr/>
          </p:nvGrpSpPr>
          <p:grpSpPr>
            <a:xfrm>
              <a:off x="4240426" y="5675762"/>
              <a:ext cx="691663" cy="850448"/>
              <a:chOff x="1462008" y="1354416"/>
              <a:chExt cx="691663" cy="850448"/>
            </a:xfrm>
          </p:grpSpPr>
          <p:pic>
            <p:nvPicPr>
              <p:cNvPr id="27" name="Picture 9" descr="http://blog.timesunion.com/opinion/files/2012/03/0328_WVbooks.jpg"/>
              <p:cNvPicPr>
                <a:picLocks noChangeAspect="1" noChangeArrowheads="1"/>
              </p:cNvPicPr>
              <p:nvPr/>
            </p:nvPicPr>
            <p:blipFill>
              <a:blip r:embed="rId3" cstate="print"/>
              <a:srcRect/>
              <a:stretch>
                <a:fillRect/>
              </a:stretch>
            </p:blipFill>
            <p:spPr bwMode="auto">
              <a:xfrm>
                <a:off x="1496046" y="1916832"/>
                <a:ext cx="657625" cy="288032"/>
              </a:xfrm>
              <a:prstGeom prst="rect">
                <a:avLst/>
              </a:prstGeom>
              <a:noFill/>
            </p:spPr>
          </p:pic>
          <p:pic>
            <p:nvPicPr>
              <p:cNvPr id="28" name="Picture 9" descr="http://blog.timesunion.com/opinion/files/2012/03/0328_WVbooks.jpg"/>
              <p:cNvPicPr>
                <a:picLocks noChangeAspect="1" noChangeArrowheads="1"/>
              </p:cNvPicPr>
              <p:nvPr/>
            </p:nvPicPr>
            <p:blipFill>
              <a:blip r:embed="rId3" cstate="print"/>
              <a:srcRect/>
              <a:stretch>
                <a:fillRect/>
              </a:stretch>
            </p:blipFill>
            <p:spPr bwMode="auto">
              <a:xfrm>
                <a:off x="1475656" y="1772816"/>
                <a:ext cx="657625" cy="288032"/>
              </a:xfrm>
              <a:prstGeom prst="rect">
                <a:avLst/>
              </a:prstGeom>
              <a:noFill/>
            </p:spPr>
          </p:pic>
          <p:pic>
            <p:nvPicPr>
              <p:cNvPr id="29" name="Picture 9" descr="http://blog.timesunion.com/opinion/files/2012/03/0328_WVbooks.jpg"/>
              <p:cNvPicPr>
                <a:picLocks noChangeAspect="1" noChangeArrowheads="1"/>
              </p:cNvPicPr>
              <p:nvPr/>
            </p:nvPicPr>
            <p:blipFill>
              <a:blip r:embed="rId3" cstate="print"/>
              <a:srcRect/>
              <a:stretch>
                <a:fillRect/>
              </a:stretch>
            </p:blipFill>
            <p:spPr bwMode="auto">
              <a:xfrm>
                <a:off x="1475656" y="1628800"/>
                <a:ext cx="657625" cy="288032"/>
              </a:xfrm>
              <a:prstGeom prst="rect">
                <a:avLst/>
              </a:prstGeom>
              <a:noFill/>
            </p:spPr>
          </p:pic>
          <p:pic>
            <p:nvPicPr>
              <p:cNvPr id="30" name="Picture 9" descr="http://blog.timesunion.com/opinion/files/2012/03/0328_WVbooks.jpg"/>
              <p:cNvPicPr>
                <a:picLocks noChangeAspect="1" noChangeArrowheads="1"/>
              </p:cNvPicPr>
              <p:nvPr/>
            </p:nvPicPr>
            <p:blipFill>
              <a:blip r:embed="rId3" cstate="print"/>
              <a:srcRect/>
              <a:stretch>
                <a:fillRect/>
              </a:stretch>
            </p:blipFill>
            <p:spPr bwMode="auto">
              <a:xfrm>
                <a:off x="1462008" y="1498432"/>
                <a:ext cx="657625" cy="288032"/>
              </a:xfrm>
              <a:prstGeom prst="rect">
                <a:avLst/>
              </a:prstGeom>
              <a:noFill/>
            </p:spPr>
          </p:pic>
          <p:pic>
            <p:nvPicPr>
              <p:cNvPr id="31" name="Picture 9" descr="http://blog.timesunion.com/opinion/files/2012/03/0328_WVbooks.jpg"/>
              <p:cNvPicPr>
                <a:picLocks noChangeAspect="1" noChangeArrowheads="1"/>
              </p:cNvPicPr>
              <p:nvPr/>
            </p:nvPicPr>
            <p:blipFill>
              <a:blip r:embed="rId3" cstate="print"/>
              <a:srcRect/>
              <a:stretch>
                <a:fillRect/>
              </a:stretch>
            </p:blipFill>
            <p:spPr bwMode="auto">
              <a:xfrm>
                <a:off x="1462008" y="1354416"/>
                <a:ext cx="657625" cy="288032"/>
              </a:xfrm>
              <a:prstGeom prst="rect">
                <a:avLst/>
              </a:prstGeom>
              <a:noFill/>
            </p:spPr>
          </p:pic>
        </p:grpSp>
        <p:pic>
          <p:nvPicPr>
            <p:cNvPr id="32" name="Picture 4" descr="https://encrypted-tbn3.gstatic.com/images?q=tbn:ANd9GcRPiXnFPftA0WkeM52lMws3sbf4U_Q-j9Tk4OXd7_brQIl0aRY7"/>
            <p:cNvPicPr>
              <a:picLocks noChangeAspect="1" noChangeArrowheads="1"/>
            </p:cNvPicPr>
            <p:nvPr/>
          </p:nvPicPr>
          <p:blipFill>
            <a:blip r:embed="rId2" cstate="print"/>
            <a:srcRect/>
            <a:stretch>
              <a:fillRect/>
            </a:stretch>
          </p:blipFill>
          <p:spPr bwMode="auto">
            <a:xfrm>
              <a:off x="3116764" y="5517232"/>
              <a:ext cx="936625" cy="957263"/>
            </a:xfrm>
            <a:prstGeom prst="rect">
              <a:avLst/>
            </a:prstGeom>
            <a:noFill/>
            <a:ln w="9525">
              <a:noFill/>
              <a:miter lim="800000"/>
              <a:headEnd/>
              <a:tailEnd/>
            </a:ln>
          </p:spPr>
        </p:pic>
        <p:sp>
          <p:nvSpPr>
            <p:cNvPr id="33" name="Rettangolo 32"/>
            <p:cNvSpPr/>
            <p:nvPr/>
          </p:nvSpPr>
          <p:spPr>
            <a:xfrm>
              <a:off x="3045318" y="4480092"/>
              <a:ext cx="3024336" cy="230425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Cilindro 33"/>
            <p:cNvSpPr/>
            <p:nvPr/>
          </p:nvSpPr>
          <p:spPr>
            <a:xfrm>
              <a:off x="4124876" y="5416196"/>
              <a:ext cx="914400" cy="121615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uppo 59"/>
          <p:cNvGrpSpPr/>
          <p:nvPr/>
        </p:nvGrpSpPr>
        <p:grpSpPr>
          <a:xfrm>
            <a:off x="6864086" y="5358702"/>
            <a:ext cx="1157820" cy="777574"/>
            <a:chOff x="5148064" y="5027128"/>
            <a:chExt cx="868365" cy="777574"/>
          </a:xfrm>
        </p:grpSpPr>
        <p:pic>
          <p:nvPicPr>
            <p:cNvPr id="52" name="Picture 2" descr="http://www.comunitazione.it/img/cavandoli.jpg"/>
            <p:cNvPicPr>
              <a:picLocks noChangeAspect="1" noChangeArrowheads="1"/>
            </p:cNvPicPr>
            <p:nvPr/>
          </p:nvPicPr>
          <p:blipFill>
            <a:blip r:embed="rId4" cstate="print"/>
            <a:srcRect/>
            <a:stretch>
              <a:fillRect/>
            </a:stretch>
          </p:blipFill>
          <p:spPr bwMode="auto">
            <a:xfrm>
              <a:off x="5148064" y="5084622"/>
              <a:ext cx="720081" cy="720080"/>
            </a:xfrm>
            <a:prstGeom prst="rect">
              <a:avLst/>
            </a:prstGeom>
            <a:noFill/>
            <a:ln w="9525">
              <a:noFill/>
              <a:miter lim="800000"/>
              <a:headEnd/>
              <a:tailEnd/>
            </a:ln>
          </p:spPr>
        </p:pic>
        <p:pic>
          <p:nvPicPr>
            <p:cNvPr id="53" name="Picture 9" descr="http://blog.timesunion.com/opinion/files/2012/03/0328_WVbooks.jpg"/>
            <p:cNvPicPr>
              <a:picLocks noChangeAspect="1" noChangeArrowheads="1"/>
            </p:cNvPicPr>
            <p:nvPr/>
          </p:nvPicPr>
          <p:blipFill>
            <a:blip r:embed="rId3" cstate="print"/>
            <a:srcRect/>
            <a:stretch>
              <a:fillRect/>
            </a:stretch>
          </p:blipFill>
          <p:spPr bwMode="auto">
            <a:xfrm>
              <a:off x="5687616" y="5027128"/>
              <a:ext cx="328813" cy="144016"/>
            </a:xfrm>
            <a:prstGeom prst="rect">
              <a:avLst/>
            </a:prstGeom>
            <a:noFill/>
          </p:spPr>
        </p:pic>
      </p:grpSp>
      <p:sp>
        <p:nvSpPr>
          <p:cNvPr id="39938" name="AutoShape 2" descr="data:image/jpeg;base64,/9j/4AAQSkZJRgABAQAAAQABAAD/2wCEAAkGBxQSEhUSExQUFRQXFxUWGBcWGRgXFRoaFxQXFxQUFBcYHCggGBolHBQWIT0hJSktMC4wFyUzODMsNygtLi0BCgoKDg0OFBAPFCwcHBwsLCwsLCssLCwsLCwsLCwsLCwsLCwsNywsLCwsLDcsLCwsKywsLCw3NyssKys3LCs3N//AABEIAMIBAwMBIgACEQEDEQH/xAAcAAABBQEBAQAAAAAAAAAAAAAGAAMEBQcCAQj/xABGEAACAQMDAgQEAwUGAgcJAAABAgMABBEFEiEGMRMiQVEHMmGBFHGRI0KhscEWM1JicoIVdSQ1Y5KytNElJjQ2Q3Ois8T/xAAWAQEBAQAAAAAAAAAAAAAAAAAAAQL/xAAcEQEBAQACAwEAAAAAAAAAAAAAAREhUQIxQRL/2gAMAwEAAhEDEQA/ANxoO6y6jMLrCh2s3rRjQF1zojNMk4XeF7igrk6nlhfYX3gjv7V5pmo3tzG8itgIT/CpttDHKrAQFW2nkip/Rli8dvKrLgndigDdc1Se5tx5yrK204/OreTWpbaOKIyZZwOT6VDOiTeDKdpyH3Y+9eXdu1x4coTJjADL60E1Op5YX2l94I7+1MWOt3k0ckobCpmrO0ijkBAgKttPJFcaTZPFZThhj5qBvRrm9uYTIHxjP3xVfd9aThQg/vA20050lrssVsUERbJIBFQ36dmyszKcs+4j2GaCfdajcxSRGQglucVL0zWpppiGk2bT8p9a76ggMksDRjcExnFQtdgaZwIomSTPzDigl6j1M8kxhSQKF7n3q06L195XaJzuK+tDEehvbS75IzIGHNGvSsUZyyxbD9aAkrmTsa6puf5T+RoB7TNRKySGWQbQePpVmNcgzt3rk/Wsl1GRj44yfn/rV5quhJHYpMCd4AOc0EzrTqL9ukCSbQe5FEuj6lDHGFMoY/U1nMlmstxbswySvNTOntKRrubcTsTnFBpD63CDguKen1GNF3MwANZnrcyypIYY+F/e/Ko1vDPNbRycsqnlaDQNZ6rhgj8TcDT2n9SwyIr7wM0A6w8E9odq4ZSARTGt6aqwWwTy7iM4oNPj1mFjtDgk1IuLxEIDEDPas01CwFvcWwUnnGam/Ei7KtCVPP0oDi61aKP5nAqn1rrGGDbyDuNDfRVit2XkmOSDgDNLr7RYl8EAcbhQHFnrcUm3DDJ9Kk3N8kZAZgCazm5gWG8twvCkCn/iDPieIA+lAcDWYc43jNKTWoVO0uM1luhWeY55ySSucVxpqyTQk+GWYnhqDYklBGQeKVBmkRXKwoGByB/U0qA2oH6s6w/DTpFtJBPNHFZ711Ev4qAkDGe9BfnqWBUDEcn0xzUnTeoYZFJBC47g1nl4rtfYUqFxxntXGsaNPGHm3DB7haA3m6rhO5FBPcZA4oV6X6gSKacvkgntRJ0xHb/hQfLu28575qj6K0+N7i4LKDyaApi6ntzGZRgAd6rdT6ot5YzEDgOMZ9OaBNVj2vPGOF3dvvRVqOmRjTFYKNwAOfWgt9NmhsoFDENnke9PL1NDMrJ8rYOAaBtHk3TwiY+THGe1T+v1jEkfgY3eu32oLLoi+VFmeQ8Bj3q4h6tty+MYyeDjis1tmbwTnO3f5v1ot6se1jsA25FOBgkgc0BRqnUUEWM4YnsBzUa26ugJ2jg4zisZ6b62jSbLRTXbgYVIlz+pPp9QDTOqdU3bXJmis4oSeNruHI/1AFTn7UG/6frUcyM6nhc5r3TtTS4VtnYZFfOsfUGpR7k8aGESc7Sjc5OPKChPc4q20rWNatl2xywgezwuP1LRD+dBps/RJYv5vmbNXeo6F4lqIM9gBWW2vxK1mM4e0trgD0iPnP1ASQn/APGraw+OUAPh3drPbSev76j8wQrD/umgKYukCHibPyDFS9N6Z8OSVyeJKHrDrt7vdJalHReSAfPj6qeR9xTt31+QiFV8xO0j60Dx6LkG9Fkwj54p626WmiiEccmPemZ+qLmLbJJHiNsU/fdY7mCQYJIzzQdW/RQELqzZd+c/Wo8fR0pEau+QhyKb/twyo4cDetSNI6kuJ08QJhfQmgsupOmfxCJtO10xg1Q3HSLOVeaXdsr2brCaN/DcDLdsVS6Hq120k5bzKM5H0oLuy0AljJaybQe4q31Xpt54VV3868g1UaZ1SsVuWC4YtgAe9Ov1RcQ7XmjxG3r7UDt70fJIiEv+0TsaYk6JkkdXkkLMK4/trLJMYoU3cZFPWXWrr4iTLh1HagttC6ZEKSIxyHzVdF0tNCxEMmEJzipPTmuTXDbsDYf1otoIVtbMFAJyQOaVTaVBC0u88SMMRtJ9Kg9RaPFcLlz8vORWfRarcSSQxo+Nw5qRqUlxby+C8hZXU0Hlta/ipdkY8qHG7PNG2naAiKVZt2RyCazLp8vbJLKHOdxAFEr2l0IPxXinON230xQXq9HRq2VcqPbPFWOj6JHblip+bvWc/wBpbi5ljSNsE8GrC/e5W5S3Eh8w5NAVXHScLs7E/McmrGbSUeDwP3QMUAGS7jufwviEhvX2qXaXs1tcmCWTKsMgn0oCa46WheNU7FexHeq6LR7WByJHBbB5Y9h6nJ7UL9R6+bbMwmJAPPtWcaneT6xcZXckTcKufM4Hdm9AOCf/AFoCXW+uYwZbTT4lmJPMzf3S88sP8X59vzqp0/ouadhJdO0ntvyFH0VBjj9PyruxZNPa8G1WFtFCy8HmSTgE5z6lRn2q+j0a+aDxvxji4K7xHtTwASNwiK4zj0zn61E1Hv7KxtgIZnePcuQwBVOCRjyLtB+h5pvpi0R7wS26OLaGJkEj7syyO2WYF+WAHGajp1DcXbaf4DCJrhLhXBG5A0fzSBT8xADEAn1GatnW4s7y2je4e4guS0ZEgUMjgZBUqBx24qIjErqN9FKqH8PaF/2jAjxJSRhFB/dUoDn3/OjUT10bauTb1AnCPw6qw/zAH+dVmr9Owzxsu0bsHaH86BseXKtnAz/hIqeYyKQbFNMYrPp0S4ZXNhdoxVoyz4B7Bl/fAPuCwp22124tJVF2hdd2RIMHdg8kEcN/OtoDDOSBkdiRVL1XozXPhCJYiGkHjiT5WjxgnA53jggjDcd61KurHVep4b+0RLfz7sDj0+h9j9KpbbRDbzAzbgpHcUHtpl3o05urXzIvMkT+YbM8n/tI/wDOMMvqB67R0l1ZZ6tb+KAFdcCSJsbkJ7f6lODhvX6EECqG9R0uAwu8W5m+tTLySSKwiCAjtux3xR5Dp8QXCqMGnGtkK7CBj2oMf1KFWkgMYZjkZJqy0ufwXuI3BywOP0rSU0uIdkX9K6k02JjuKDNBkkFhIIllCkhXyR96vepdZF1AsMakscenatCSzQLtCjHtTUWmRIdwRQaDO+g9OaK7YMDwvenNQhUag5dTsI54rRY7ZAdwAyfWuZLGNjkqCTQZvprmO7VbYsYyfMPQVqC9qi2+nRocqgBqXQKlSpUGaaNoEqTwsV4Uc1ZdX6RJLcRuoyAKNZHVRk4ApmC+jc+VgcUADp/S0jQSowwxbIroveGH8L4f+Xd9KOZNUiU7S65pTajEvzMooADSulJILiJsZA7mru+0uQ36SgeUDvRQLyMrv3DHvXC6jEf31oBq80uQ36SgeUDvVR13o0kkxlB2oqkljwAAMkk+1HsOoxOcKwJrJPjl1WWZdKgbltrXBU8hTgpD9+GP+33NBnd7cXGpusUSEwRbiqgY8Qju7ZI79hk+v50ZNoE1vLaXFtbmbYjrKgZVfLqMMM+XjGOO2BV90ToaW0K7sZIBcg8fRAfYfzo3iu1AzGFA9xg/xozrO16Inu5b/wAWIwx3EFuEdiCA6KGxwcna4H54qQj6lHB+GNmGuAvhicSx/h+2BMRnf252470eG5LY8wOe3PfHt71GvWASTDDeEc4yMjCk5xUUCWHSD21xpaxqXjt0uvGlyMb5Y25wTnBY4GPTvVt1RpUstzYPGhZYp2eQgjyqVABOTz9qlfDu9ebTbeeZyzsJCztjJxNIoye3YAfaiUKDyOR/Cgh+HXjQ1NKVyY6iK54ajSQVbslNNFUxVMyVxuxVlNBUKWKp6FXrOtWiDwridI27rz51z2YD0HfvwRxWWazYvYSi8s3UxNyTGcxlS3dcf/TJwMfunj/DRl8OlV4pZ3UGeSaTxSeWBB4jOewA9PrQ7qzrAdUWJR4Uclq6p+4Glws6AegYFlI/yj2FahGxdI9eW09tE4YgkYYHurDupqfeXQNyjCXyn096+ftMuP8Ah100bg/hpxjnuhHZs9sqeCR3U59qNjcSfsjzkA4rStauepYI22lualSaxEsfiFhtrLNBhmmR/KpJJ5PeuRZyxzRQzt+zJ+1Bob9Ww7WKknAJqis+tFuYpBkoQSAaIbjTIBC21V+U/wAqAdLtYxZznA3An86A46a1iMgRb9zVZXmtRRvsZgDWYW8ZgSC6HYfNUbXJnuN9yucDgUGnp1RAW27vv6U5e9QwxkKW5PtWdW+lzzQIFVR2O71qRd6TLbMJ2xIABuBoNLhvFZQw7GlVHpmuRvEjBcZHalQOda20kkBEWc/Sgu31dIYXUArMBg5/nWia1BI6YiOGoVtejGkdpJzkkY4oG9A0RJLf8Q7FnILd6h9L6YLtpWkY+UkAZ7VZWnTlzDmNJP2Z9D7VFfQpLeQiKUKX7igHNQuXhM9urEqO30pu6jaC3icFi0h55oxToo+E+5syP3NTrjpTfbJET5k7GgBdTu3t4/xKoyiNdzE9jgdvueKE+gNIN/PLdXI8TeS755DNJnC/kF9P830q5+LbzwQQ2crjEz5IHfZFgn+JX9Kl9MdKXMccU9tcCJ3jHixSp4kTZJZSMEFSNxHFEqdrGn2FssNsbUzNI7PFbRjO5toDuVLBQoA7twKq9CRodQurdbc2sUlg0xg3q67wdgkXYSq5BIwPaiSfpW8eSC6/FQ/i4fEUHwT4LRyAAxld+7g5O7P730FPWXR84vHvJrlZXktZLdgE2KpZsr4S5OEAA7kkkk+uKgCdJsxa6INVyz3aRFIXJOIVeT8MojX5eA7NyDkmiyP4f2i2Wdp/EeEZDchm8fxCm4vvz2z6dscVeaL0msemLp05Ei+G8bsvGdzswK57Ebh9xUCz6VvliFo9+rWoGzIi23JjxgRGTdheONwGce1FA2jabI2n6XcNbPeWkSXPi26HLbjPJtm8POJcAYx6fetI6Mls3ts2ICw73ygBUo/76srcqe3H6VX6N01f2dtBb291b4iR1YSQswLNM8niKwcEcOF29vLn1q36T6d/BROrSGWWWV55X2hAzvjO1AfKvA4oi1K14Up7bSK1ERWSuGWpJWuGWioUiVEliqyZajypUANqHSieK8sUs9u0nMngsArH/EVIIDfUVyvSsH4ZrUbgjuru2QzuwYNlywOckUVXMdQmXBoUEdY9GosDCIuVY5jVjuEUijyLGTyEYApgk4O32p34aXxvlt0Iy0A8Nz7gfIx/28fmpou1YobeQSOqLtJ3sQApHKtk9sNg0CfC7V1tNXIOPBvIt647Bjlxj8mWVPvWoRrcvR2HLROUB7gVLvel0ljCOSWHZvWnYuqoC+zOD9a6ueqIEYoW5HpVVH0vpwxZ3SFlxjBqD/Ypcvtc7X7j0qf/AGjhmR1V9pAP50OT9Vi0hBDF8t3oCSXpdGtvw57e9e2PTUUNuYT8vqTXNn1VG0QkOeRTOoa/HNbybG8wB49aCNZdMhSCkx2Z7ZqRqXSplP8AeHb6ihfQbzyRlpCPMePeimbrSCPhsjHrQWVnoMcaKgHYYr2m4OpYWUMG4PNeUEO66zgQqM53DIxXeldWxTP4fKt7Gs16ZhElxAG549aIurVWC8idBjj0oCi/6rSJsFTgevpQtrmqq95DIhyuM1B1C9a6ilcsqAZ49aqOnBulgB57ig1rStdjmRmH7vf7VVP1qmTtRmAOMig/VbhrKaSIdpe33q0luks7RUwPFk9+/NBnHxB1tdQ1RM+WKKNIzngLufdI3/dP8K0LRusbQ+En7ZFkKrHJJDJHC7EeUJIwA59M1jGsDF5dhiOD5jjI4jIPHr3rYdR6Yvb218Fr21MLqhBS2PAUhkZGE2B2HNEHiLTqrXMCYUAnJAAJ9+OTWdW+p6l/xe5RIoX2wR4ie4cRKhc7ZF8hAduMjH3NZGlYpYoSj6ou7kyPY2kc0MbMniSzeF4rocOIFCHKgjG4kAmmY+vwRaTmIraXDGF5GJD284Yr4cy4xtJGN1UGeK8ZaDtS6ouJnvIrGGORLZCsk7yMg8XBLxxbVOWReT7EY9jXPwtvLyWztzOkZhMRKzeKzzO2/jxFZeM+bncewoDHbXJFC+udWyxX/wCAhtvHkaBZY8PsGTIyt4jEYRFCk55J4AHNQLfre5M0lk9iRfrtKRrKDA0ZGTM0xXyqO2MEkkAeuIC6/u44Y2lldUjQZZmOABnHP3IpQSrIiyIwZGAZWU5UgjIIPqCKCNQ6ybwb63vbNFnghExhZxJDNEWUblbb2BI9Pb14Dq9YusyWVvZh3a1t5okRgiKHUbg7EYSNB6jk8ADmmAwmIUFmIAAJJPAAHJJPtUKyvI54xLC6yRtnDKcg4OD/ABBqk07qp3luLO7tlhuI4WmCh/EiljxgkNgevGD9fY1RaZ1oIobBIbJQLqOdkhhOMOkhCouQAAx5LHtyeaAznjqBJHVXB1NMt0lre2ywGZWMTpJ4iMUGWRjgYOKro+pri43y2tqJLdWZVd5Qjy7ThjEuCMccZPP05ACH1eoa80+GX+4eSQsD8rOqjwlb35Pb1zQn1q/4S/hlAA8KcuPTyMUk2fluM360X6ZcRavC6zRYRZmVMkhxtA2vnuj+bGPtzQR8TdI/DFU8WaUHad0zb3GPEG3dgeXkVYkH/ULOyRzeVQWBGO9Suno45L79qR8o71f6X0WktvCzOSDHG4HtlAf61T2/Tu+/ZfMoAwCKrRnrmJI7geBxkHIFQ/BBskLDPn/rR9adGxruLEsxGMmnv7JR+AYfTOaAfv8AUkRYoI1UswH5ULSK8dzIpI5U8DtR2ehUwvnO5exruPoeMMXLEsRgk0ABYkZgz23f1q/1cJeTLBGFCrjcav5Oh4yqgEjHaotr0D4bFklYE0AdqcTRysi/KpwP0FKtFXpNMeY5PqaVA9Y9KwxMrqOV7VL1DQ45nV2HIq0pUAy/RkBJPIB7j0ru36VhhIdR8nIojrwigzy5smvrxWKYSM9z64oh1jpGK4ZWbOV7Vfoir2ABrtjjmg+brTT1j164hYBkEzKQ3IKtE/BB75yK1Sx6AsUKssbgAhwgmm8MHO4YTft7+lZp1VOIuoZHUjbI0D/wRW/k1bhYHMan6YqJUoVn9zqkNprk5uXEKz2cKxu+QrFXIKg+/wBK0FRSkgVsblVscjIBx9RntRGN9H2tlbRNZ391c2l1A7qym5mgidS5KSwgMFKkH09efWrbVBaNaR6XppE5v3dtzM0oRA+J7li3OQYzjPdhnnFadLbo+N6K2O24A4/LNdrAoO4KobGM4Gce2fb6UVnnRDG3jutFkUCeFJnhbGPxEUu4rL9XBOD/AFwam/CPWYJbCC2WQePDGRJEeHTbIQdynsMkfrRuYVLBiqlhwGwNw+gPcdz+teLAoJYKoY9yAAT+Z9aAHUf+8jf8r/8A6xST/wCYm/5av/mTRz4Q3bto3YxuwN2O+M98fSvPCXduwN2MbsDOPbPfFBjvxO/+Pvf+TH/zi1adJf8AXA/5Rbf+KKtKltkYksqkkYJIBJGc4OfTPpXIgUHIVQcbcgAHA7DPtx2qDO+pP+u1/wCVz/8AjkoX6P8A77p//wCzqH8pq2l4VJ3FVJxjJAzj2z7fSmTbIMYRRtztwoGM99vt39KDPviNDvutNQHBaWdQf9UIAP8AGqbpLqKC2s1tblhDcW5aN4mB3k7yymNQPPuDDt3z9RWpTwg4JAJHYkAkfl7UEald3+9gLGBmBYRzeMNoXJ2llK7849BQD3w/kLRXDFSpN1MSp7qTg7T9RVL8W5A2D6hU/Us368Ias9Tim02ziCOHma4UynAxI0jEuuWBwDwM96GesY5Xj3SSRyPJPFGpjwFGxZQyhclgAzjluTVH0t04MWlsP+wh/wD1rUtbdQ27Az71nTX11aGEu2Y2Crj2GABUnqDVZFzIswHGdoqq0KlmsruOsZniiKfMx2mplxqV3avG8jZRyOPbNBpGaVA/UOouPMsoXjOKqbTrlzBt7yZ2g0Gm5r3NZnrF3e20SzF8hsZHtmmx1bJMVjV9mByaDUM0qyZ+sJkJTdnHGfelQEV51i4meGOMsy0xbdcSSZRYj4i9xXnT0P8A0+cke9LpmDF9Oce9BP0zrRWRzINrp3FRW6zkGHKfsyeDQnr2nu804QHGc8VP0vT4JI1R5Gzx5T70Hs3Uty16AgyhGQKtf7bSM7QiMlh3qBOi217GTnZtwDT/AEyga6uHx3BwaDMfiM6tPBdAbMl4ZD7eqn9Gb9K0vpTqS9lCBbENCWTMv4iNWCkhXk8Pb2BzxnPFB/VOhPcWtyFUko/iAY5yue35jI+9O/B/q5EiEczqm11Vdxxu8Q4Kj3O7n/f9KJR3pfVtxdN4ltYmS18UxeM06I5CvseRIiOUBH+IE47elGQFY/rd7bWZF1o96rSSzJmxRxJFMXbD7YvmibnuO2McVsCmojrFe12BS20HNe4rrFLFBxivCK6rk0HLCuSK7IrkioGyKaanjTT0VElqsvBVnNVVdtQZr8WGK2qkdxMh/LG6hbo/p6a7MVwEdx+K87AcARJvGfoWbH2NS/i9rAeRLdTkJ5n/ANRGFH2H860PoS0gjtrc21yskoRUEXl275MPOTxnsrHd9P1RYvuuNPkkhiCAkjFDNnZyosiSRM7kcGtD03UiTslGGAX5iO7AEAHtnB7Val07nH3FaGR2GizBYsoRh8n9aLuubB5I4ggJIIor/ERd8r/CumuI8ZLLigy+K0ljlbxY2fK4X2HFQbLpyYo0gQgq+4CtfDIRu8pHvUHUSJEKxOoagzvqzWpZbZYzGVwQDmmLDRWgZZWjLqyiiFtBeRh48q7VOcUbW0abABgqBQA8aQkZ/DH9KVG5miHGV/hSoGrdYcl125PciuUeBGLAqCfWsqt9RkjlljG5VKkgGrnpXQ/xFu0kkjZ5xz2oD7wYRl/L5vX3qELG035GzdWYXmoyiNod58r4B+9El/oGy0E4kbeADnNB7rlwWvPDwCAMjNEvTcSiMu4VSfUVl9tqDSS7yfMEPNTNO1KSXw7fcQGbk0Gp2y2/mC7ee9fP/V1mNH1bxYsG2mbxFHBUEk+JEfbBJ+zA+lbUNEitozIWPbk5rMevrFLmHCq2C2Vc+h9DQHfSOsWU04hiiTxzB+IEixoDsLhdrOOd+SRj/KaudHlvDNci5iiSFZMWzI2WePnzSDPB7e3OeMAE/N/TBt0uhb6lDkAGMMSw25IKsdpBYcfo3vR+uuSW8WqmBgss2oQwRuOQvijHiL7+UHB+oNExt0ZpzFZh1H8PoLW0murd5o7yCJ5hc+LIZHaJN7eLltrBtmMYxzVWbiTUr3SXaRoTcWMpmMXkZgDukRG7oGZe45AJwfWhGx4pYrL/APg6aTq9hHZmRIL0XKSwl3eMtGiuso3kndll5z2BHGTVd0/BbRXKpq8c8eom4Yx3TvL4Mp8QtEsMittVMYGw4Hp9AVr5rg12wrg1Ec5rk10aWaiONpNcvD7kCvXc+9RZWopu62gd8n+FBvWOtC2iLd3OQo9zRPdPgZPasV+JWps0rEnEXyKwx6DMirz85Jx9BzTV8ZLeQx09pbX1wzzc5Y/7nPZR9BRPfdEy2jSS20p/YoOM4YhlxIFYD1JYc9wPyor+G3w9eGza5kBW5mAManvEnccejnufpx70aWfT0kcQwdz7tzBvU/nTn43Pz9AHS/xIey/6LqcDhmJZnI8xz7qeGUAAcdgK07Sr2G5QSWkyuv8AgJyB9MfNH/L6VW6rpkVwmy5hBU/4xkZ+jehoB1P4eS20gm0+4ZCDxGxPoM4V/bj1pvaXx6HGqRQuxDKyMSU3KwCblGW5BAJGR6D270FXGrRRSvAZpJVUlSQQuDnGF5O79ao9P+Il1aqouoQUDOy5GC7BnYYzwR4pUkj0QVVdKajaTrJHcgb5JGkyeDz2wfT1P3rWJWm9NasoSVGkJj7qfXH1HpVZqeotFIjxbwpPc9jVBN07LF57SXxEHOxj5h/pam26jL7IbkMjIeAQAf8A0YUQYdNWUl5JLvkYKOwzTcGty2wmh3E4OATV38OfCzJslVi37vZv0Pf7U43RzPJMW7P2oG9P6baWNZGlbLDJ5pV5DpV9GAitlV4H5UqCDqPTUymS4kI+U8Uz0jZXfgERN5WJ+1ahd24kUo3Y0zpmnLAmxO1BmXVHTxt7cZOZGYEn61aQaPeTQpEzfsyBk/SjbVtMSdQH7DmqO56pSNvBiUuV44oKd+h2V8r224pL0Q4jUqcSqcg1d3HVyooyp3n931pu06zUsVkUo2MjNBEk0m7niMUpGMVWTdJ3LxLCSAqmrX+3indsQttPOKkP1xEIRL9cEUAR118LJLpVeLaJlXAJ4Bx+6x/r6VnWk6mIfxGm6jG0W9k3SAYlikj/ALuT2b0/Mdj77unXS7l3IQrdmPaqX4naXZ36BWX/AKRjySoBvX/K3+JfoftigZW11K/txazXln+FkXY9zCshuJUGMqQ2I0ZhkH2z2ohHSBjv7KeHw1trW2kt9hLeJ5hhNvlwfTJJBrCbDWr/AEd9py8Occ5MbD0B9j9Dgj0NaXo/xfhZUxFKzHAZUKEL6Z87BsfY/nRBh1J09LPfafdI0YS1NyXDFtx8WNFTYApBwVOckVT6r0/qWoKtreTWAtlkR5GgWX8Q2xgyrtc7YiR6gn9OKr5/iNMmqtEbe4a3W2JEUawks/jhRch9/MRUbQd373arnpnUNPjm1O5QPCVdGupJGyhO1mBjAY4HmPGO5wPSgOC9NE0Gn4jQhVmktb2K1YgC5eICHDHCuQGLqh9CV9RUvWOtra3uFt2Eru8KzxGJRJ4u59qxxKp3M579sYGc0BLurlmod0HrKG5ne2eOe1uEXf4VyoRmTjzoQSCOferifUYk43ZPsO9REW71mNLmK0O7xZUd1wPLtj+Yk11e3CxjLH7Vj3XS2T6itwYg0ZjkM5DnmTAWMsdwC4A9MfWhTVOopbqRILWNmCKEjRSzKoXjOD3OP3j/AC7sUbdddeqPIj4HILLgn6rH7n/N2H1rnoHo/wAQ/wDEL4KuwZtrY849RLKD3Prg8k8nAwKHdE6ZeB/Gul8SUkbd3KIfQgepH6Cthtuml/D+KzsWK57/AEoqR0brpkVzK44YgZopN0mM7hisq6S6f8ZJmLkYJxiq6e/l8Ixbz5ZNoP3qjY/xcbeXcpz6cGhPU7aQSusS58p2jd8ufm2Z9aota0praGK4WRt3GeahXuuSJPvyfkH8qlmrLgA+J+rLPIltEMRW4K8jGZD82M84Ucfnms/eIityk+GpvoTcxyqsrEsVb5STyfMOVP61mWtaBLbsUkTBBx6EfYjipOC8omk67cIjoJCFZSnP1GDg+hwf40RaT1DbsDDcxs0RwV3kFoxjkhjyVz2+g96Emh7AjGM/rzgkfmaTgkt2KA7c/wConkdtv8q1qDw2GHBsJy/k8URtkbVDbch/3TkHg+1E3T/xQuLciK6UsP8APw3+2QcN981kdrfMMlWIzuU57lSMEDJxyAR9zRdpfVkTosF3ErIqgbjjcBgYIA/OqNwt/iFZMoYyMpI7FSSPuuRSrH49CsnAdLpkU8hScEfTnmlUH0XSpUqBi+BMbAd8GgDou7jillWbAfceWrRqp7/puCVtzLz7igDL64QagsjcxnsfSo3XcyTSoIOSByRR7J07CyBCvA/WoaabaWx5wCffvQDvw7tF8GbcoJ570I3MfLrjjxe33rXLRLeBCVICtVaNPtJAxTaTy33oKfq+3UWMe0DI29qF7W3f8Qpd9gKjBPaiXp2dZTLHOfIrYGaKNR0q2aMFwAoHBoM91zpvMbyCQSZ+Ze4I+oqkl+GVldRCS2na2n9VbzRFvy+ZPsSB7UewavaQS+ApB3Dua80nR4muGfK7ByMUGNy22raZPx+0cLtDx+fcmQSuQA7AkA4I9BVXc9VsyzxXEJH4iWOWXHlYtGeF28BVPqPp6V9H38FnK43Mu4cCu30qzQEOsZDf4gD/ADoMd1H4sxXFvJA0JRZEaMguSAGUgHbsPA4OM+lDukdZJBNbzZ3mC2/DLu3DjcTuBCnbgHbj29fStrg6K0mVziCBj7bV/pVkPh3pobd+Dt+PQopH6GhjB9T+IHi3Md0ARJGjou1cgh/cuxz3PGB3qbC+sagNsNtOVP70mY4xn1HyIfuGrbY9O0+OQGOOGNl7BEVf5CvbXrGFpzDkcUGTW3wUuiFe6mVucmOMk4/3EAD7D70a2HRDWRBtVRMgAjuT+ZPJo7fWYQcFxmhjqjU2W5gCN5WPOKB+bQJLiErLgN3GKj2mnXqr4JIKYxn6UWpfpkLuG7FNnWId23eM0FN0rorQRyKxGWz/ABofl6KlJY57vu/jUuDWyuoMrPhMfajO01COX5GBoKTqHRGmt0iHcY/hVIOjWMgLkbdu2jGfWIUO1nAND3XOplI42jbuw5FBDsdGvLfMcbAxnt+VQj0pOGkHkcSdwwB/gaNLfVI0iQyOASB3oYg1ovqO1XymPtQCV/8ACZ3XKEK/t+6f6is86i6QubNiJomQHgMOUb8mHH2r6dfV4Q20uM0r28gIKSFGVhyrYII+oNTB8hNbjPmHAUj+eDim1RsNnBXGMenAzu9Nvb+NfQnUHwstboGS0YQsf3fmiP27r9v0rJOpeibqyJ8WIhewdfMh/wBw/kab2Ax+SSACPTJ544HrSqzRSoxtU/mOfelTR9j0qVKqFSpUqBVnHVdrJHc+M4Lxew9K0ehbX9GnmYhXwh7igEYb1Lu5SFSREPSn+qbQWc0ZhJG7gjNWx6D2KrRNtkHrT1t0lI8niXD7iOwoALxTtkPbzj+dG/VE3/s9OfQU4nRIKSqT8xyPpUOToud4xG8uVXsKAc07S43uodw7rmuL67aCaZUJAzj8qMbvo58xvG2GQYpW/RW5pGkOd4/jQQpNAj/BeNuPibd27PrQuk73DQIzHvj86MP7JXG3wjL+y9vpUxujgrxMhwEoKLW9OFpcwNESNxANaFcKXhIHBK/0qo6g0A3DxMDjYQau5Ijs2g4OMUGZaeBbylLlTlmOGrzR9NhN/KxHlAzV9P0tNNIDK+VByK9vuj38bxImwCMGgHtdnWVZDChO3978qH9Q1OQRwPgs4PFG6dFzKrxrJ5G713a9DFfDychDmgoLO+P4aSck+N2x7VHt4pZYAyxsXPO6i+96LzKWQ4RhyK8s+m7mE7Uk8lAIdP6W017tmzkDkVLvmayupEiJ2lScUZab040dyZyc5FeX/S/i3JmJ4Ixigo+ndGS4t3mkYlzk5z2oTurx/DMZJISTg/ejc9Jzx7kikxG3pTkvQ48JUB82ck+9BRdLW4vJm8UnCjAFVOrxfhLyQxE/LxRlN0fIjiSB9pxg03b9EMZTJK27cMGgFbJZJoSwjYueQ1IWkslzDFKSOORRdb9M3EJ2xSeTPapp6bY3CTMeVHNAQadZLEgRewqRLGGBVgGB4IIyD9CDXQpUAnc/DjTnYubcAnkhWdV+wBwK8otpVMi6VKlSqoVKlSoFSpUqBUqVKgVKlSoFSpUqBUqVKgVKlSoFSpUqBUqVKgVKlSoFSpUqBUqVKgVKlSoFSpUqBUqVKgVKlSoP/9k="/>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9940" name="AutoShape 4" descr="data:image/jpeg;base64,/9j/4AAQSkZJRgABAQAAAQABAAD/2wCEAAkGBxQSEhUSExQUFRQXFxUWGBcWGRgXFRoaFxQXFxQUFBcYHCggGBolHBQWIT0hJSktMC4wFyUzODMsNygtLi0BCgoKDg0OFBAPFCwcHBwsLCwsLCssLCwsLCwsLCwsLCwsLCwsNywsLCwsLDcsLCwsKywsLCw3NyssKys3LCs3N//AABEIAMIBAwMBIgACEQEDEQH/xAAcAAABBQEBAQAAAAAAAAAAAAAGAAMEBQcCAQj/xABGEAACAQMDAgQEAwUGAgcJAAABAgMABBEFEiEGMRMiQVEHMmGBFHGRI0KhscEWM1JicoIVdSQ1Y5KytNElJjQ2Q3Ois8T/xAAWAQEBAQAAAAAAAAAAAAAAAAAAAQL/xAAcEQEBAQACAwEAAAAAAAAAAAAAAREhUQIxQRL/2gAMAwEAAhEDEQA/ANxoO6y6jMLrCh2s3rRjQF1zojNMk4XeF7igrk6nlhfYX3gjv7V5pmo3tzG8itgIT/CpttDHKrAQFW2nkip/Rli8dvKrLgndigDdc1Se5tx5yrK204/OreTWpbaOKIyZZwOT6VDOiTeDKdpyH3Y+9eXdu1x4coTJjADL60E1Op5YX2l94I7+1MWOt3k0ckobCpmrO0ijkBAgKttPJFcaTZPFZThhj5qBvRrm9uYTIHxjP3xVfd9aThQg/vA20050lrssVsUERbJIBFQ36dmyszKcs+4j2GaCfdajcxSRGQglucVL0zWpppiGk2bT8p9a76ggMksDRjcExnFQtdgaZwIomSTPzDigl6j1M8kxhSQKF7n3q06L195XaJzuK+tDEehvbS75IzIGHNGvSsUZyyxbD9aAkrmTsa6puf5T+RoB7TNRKySGWQbQePpVmNcgzt3rk/Wsl1GRj44yfn/rV5quhJHYpMCd4AOc0EzrTqL9ukCSbQe5FEuj6lDHGFMoY/U1nMlmstxbswySvNTOntKRrubcTsTnFBpD63CDguKen1GNF3MwANZnrcyypIYY+F/e/Ko1vDPNbRycsqnlaDQNZ6rhgj8TcDT2n9SwyIr7wM0A6w8E9odq4ZSARTGt6aqwWwTy7iM4oNPj1mFjtDgk1IuLxEIDEDPas01CwFvcWwUnnGam/Ei7KtCVPP0oDi61aKP5nAqn1rrGGDbyDuNDfRVit2XkmOSDgDNLr7RYl8EAcbhQHFnrcUm3DDJ9Kk3N8kZAZgCazm5gWG8twvCkCn/iDPieIA+lAcDWYc43jNKTWoVO0uM1luhWeY55ySSucVxpqyTQk+GWYnhqDYklBGQeKVBmkRXKwoGByB/U0qA2oH6s6w/DTpFtJBPNHFZ711Ev4qAkDGe9BfnqWBUDEcn0xzUnTeoYZFJBC47g1nl4rtfYUqFxxntXGsaNPGHm3DB7haA3m6rhO5FBPcZA4oV6X6gSKacvkgntRJ0xHb/hQfLu28575qj6K0+N7i4LKDyaApi6ntzGZRgAd6rdT6ot5YzEDgOMZ9OaBNVj2vPGOF3dvvRVqOmRjTFYKNwAOfWgt9NmhsoFDENnke9PL1NDMrJ8rYOAaBtHk3TwiY+THGe1T+v1jEkfgY3eu32oLLoi+VFmeQ8Bj3q4h6tty+MYyeDjis1tmbwTnO3f5v1ot6se1jsA25FOBgkgc0BRqnUUEWM4YnsBzUa26ugJ2jg4zisZ6b62jSbLRTXbgYVIlz+pPp9QDTOqdU3bXJmis4oSeNruHI/1AFTn7UG/6frUcyM6nhc5r3TtTS4VtnYZFfOsfUGpR7k8aGESc7Sjc5OPKChPc4q20rWNatl2xywgezwuP1LRD+dBps/RJYv5vmbNXeo6F4lqIM9gBWW2vxK1mM4e0trgD0iPnP1ASQn/APGraw+OUAPh3drPbSev76j8wQrD/umgKYukCHibPyDFS9N6Z8OSVyeJKHrDrt7vdJalHReSAfPj6qeR9xTt31+QiFV8xO0j60Dx6LkG9Fkwj54p626WmiiEccmPemZ+qLmLbJJHiNsU/fdY7mCQYJIzzQdW/RQELqzZd+c/Wo8fR0pEau+QhyKb/twyo4cDetSNI6kuJ08QJhfQmgsupOmfxCJtO10xg1Q3HSLOVeaXdsr2brCaN/DcDLdsVS6Hq120k5bzKM5H0oLuy0AljJaybQe4q31Xpt54VV3868g1UaZ1SsVuWC4YtgAe9Ov1RcQ7XmjxG3r7UDt70fJIiEv+0TsaYk6JkkdXkkLMK4/trLJMYoU3cZFPWXWrr4iTLh1HagttC6ZEKSIxyHzVdF0tNCxEMmEJzipPTmuTXDbsDYf1otoIVtbMFAJyQOaVTaVBC0u88SMMRtJ9Kg9RaPFcLlz8vORWfRarcSSQxo+Nw5qRqUlxby+C8hZXU0Hlta/ipdkY8qHG7PNG2naAiKVZt2RyCazLp8vbJLKHOdxAFEr2l0IPxXinON230xQXq9HRq2VcqPbPFWOj6JHblip+bvWc/wBpbi5ljSNsE8GrC/e5W5S3Eh8w5NAVXHScLs7E/McmrGbSUeDwP3QMUAGS7jufwviEhvX2qXaXs1tcmCWTKsMgn0oCa46WheNU7FexHeq6LR7WByJHBbB5Y9h6nJ7UL9R6+bbMwmJAPPtWcaneT6xcZXckTcKufM4Hdm9AOCf/AFoCXW+uYwZbTT4lmJPMzf3S88sP8X59vzqp0/ouadhJdO0ntvyFH0VBjj9PyruxZNPa8G1WFtFCy8HmSTgE5z6lRn2q+j0a+aDxvxji4K7xHtTwASNwiK4zj0zn61E1Hv7KxtgIZnePcuQwBVOCRjyLtB+h5pvpi0R7wS26OLaGJkEj7syyO2WYF+WAHGajp1DcXbaf4DCJrhLhXBG5A0fzSBT8xADEAn1GatnW4s7y2je4e4guS0ZEgUMjgZBUqBx24qIjErqN9FKqH8PaF/2jAjxJSRhFB/dUoDn3/OjUT10bauTb1AnCPw6qw/zAH+dVmr9Owzxsu0bsHaH86BseXKtnAz/hIqeYyKQbFNMYrPp0S4ZXNhdoxVoyz4B7Bl/fAPuCwp22124tJVF2hdd2RIMHdg8kEcN/OtoDDOSBkdiRVL1XozXPhCJYiGkHjiT5WjxgnA53jggjDcd61KurHVep4b+0RLfz7sDj0+h9j9KpbbRDbzAzbgpHcUHtpl3o05urXzIvMkT+YbM8n/tI/wDOMMvqB67R0l1ZZ6tb+KAFdcCSJsbkJ7f6lODhvX6EECqG9R0uAwu8W5m+tTLySSKwiCAjtux3xR5Dp8QXCqMGnGtkK7CBj2oMf1KFWkgMYZjkZJqy0ufwXuI3BywOP0rSU0uIdkX9K6k02JjuKDNBkkFhIIllCkhXyR96vepdZF1AsMakscenatCSzQLtCjHtTUWmRIdwRQaDO+g9OaK7YMDwvenNQhUag5dTsI54rRY7ZAdwAyfWuZLGNjkqCTQZvprmO7VbYsYyfMPQVqC9qi2+nRocqgBqXQKlSpUGaaNoEqTwsV4Uc1ZdX6RJLcRuoyAKNZHVRk4ApmC+jc+VgcUADp/S0jQSowwxbIroveGH8L4f+Xd9KOZNUiU7S65pTajEvzMooADSulJILiJsZA7mru+0uQ36SgeUDvRQLyMrv3DHvXC6jEf31oBq80uQ36SgeUDvVR13o0kkxlB2oqkljwAAMkk+1HsOoxOcKwJrJPjl1WWZdKgbltrXBU8hTgpD9+GP+33NBnd7cXGpusUSEwRbiqgY8Qju7ZI79hk+v50ZNoE1vLaXFtbmbYjrKgZVfLqMMM+XjGOO2BV90ToaW0K7sZIBcg8fRAfYfzo3iu1AzGFA9xg/xozrO16Inu5b/wAWIwx3EFuEdiCA6KGxwcna4H54qQj6lHB+GNmGuAvhicSx/h+2BMRnf252470eG5LY8wOe3PfHt71GvWASTDDeEc4yMjCk5xUUCWHSD21xpaxqXjt0uvGlyMb5Y25wTnBY4GPTvVt1RpUstzYPGhZYp2eQgjyqVABOTz9qlfDu9ebTbeeZyzsJCztjJxNIoye3YAfaiUKDyOR/Cgh+HXjQ1NKVyY6iK54ajSQVbslNNFUxVMyVxuxVlNBUKWKp6FXrOtWiDwridI27rz51z2YD0HfvwRxWWazYvYSi8s3UxNyTGcxlS3dcf/TJwMfunj/DRl8OlV4pZ3UGeSaTxSeWBB4jOewA9PrQ7qzrAdUWJR4Uclq6p+4Glws6AegYFlI/yj2FahGxdI9eW09tE4YgkYYHurDupqfeXQNyjCXyn096+ftMuP8Ah100bg/hpxjnuhHZs9sqeCR3U59qNjcSfsjzkA4rStauepYI22lualSaxEsfiFhtrLNBhmmR/KpJJ5PeuRZyxzRQzt+zJ+1Bob9Ww7WKknAJqis+tFuYpBkoQSAaIbjTIBC21V+U/wAqAdLtYxZznA3An86A46a1iMgRb9zVZXmtRRvsZgDWYW8ZgSC6HYfNUbXJnuN9yucDgUGnp1RAW27vv6U5e9QwxkKW5PtWdW+lzzQIFVR2O71qRd6TLbMJ2xIABuBoNLhvFZQw7GlVHpmuRvEjBcZHalQOda20kkBEWc/Sgu31dIYXUArMBg5/nWia1BI6YiOGoVtejGkdpJzkkY4oG9A0RJLf8Q7FnILd6h9L6YLtpWkY+UkAZ7VZWnTlzDmNJP2Z9D7VFfQpLeQiKUKX7igHNQuXhM9urEqO30pu6jaC3icFi0h55oxToo+E+5syP3NTrjpTfbJET5k7GgBdTu3t4/xKoyiNdzE9jgdvueKE+gNIN/PLdXI8TeS755DNJnC/kF9P830q5+LbzwQQ2crjEz5IHfZFgn+JX9Kl9MdKXMccU9tcCJ3jHixSp4kTZJZSMEFSNxHFEqdrGn2FssNsbUzNI7PFbRjO5toDuVLBQoA7twKq9CRodQurdbc2sUlg0xg3q67wdgkXYSq5BIwPaiSfpW8eSC6/FQ/i4fEUHwT4LRyAAxld+7g5O7P730FPWXR84vHvJrlZXktZLdgE2KpZsr4S5OEAA7kkkk+uKgCdJsxa6INVyz3aRFIXJOIVeT8MojX5eA7NyDkmiyP4f2i2Wdp/EeEZDchm8fxCm4vvz2z6dscVeaL0msemLp05Ei+G8bsvGdzswK57Ebh9xUCz6VvliFo9+rWoGzIi23JjxgRGTdheONwGce1FA2jabI2n6XcNbPeWkSXPi26HLbjPJtm8POJcAYx6fetI6Mls3ts2ICw73ygBUo/76srcqe3H6VX6N01f2dtBb291b4iR1YSQswLNM8niKwcEcOF29vLn1q36T6d/BROrSGWWWV55X2hAzvjO1AfKvA4oi1K14Up7bSK1ERWSuGWpJWuGWioUiVEliqyZajypUANqHSieK8sUs9u0nMngsArH/EVIIDfUVyvSsH4ZrUbgjuru2QzuwYNlywOckUVXMdQmXBoUEdY9GosDCIuVY5jVjuEUijyLGTyEYApgk4O32p34aXxvlt0Iy0A8Nz7gfIx/28fmpou1YobeQSOqLtJ3sQApHKtk9sNg0CfC7V1tNXIOPBvIt647Bjlxj8mWVPvWoRrcvR2HLROUB7gVLvel0ljCOSWHZvWnYuqoC+zOD9a6ueqIEYoW5HpVVH0vpwxZ3SFlxjBqD/Ypcvtc7X7j0qf/AGjhmR1V9pAP50OT9Vi0hBDF8t3oCSXpdGtvw57e9e2PTUUNuYT8vqTXNn1VG0QkOeRTOoa/HNbybG8wB49aCNZdMhSCkx2Z7ZqRqXSplP8AeHb6ihfQbzyRlpCPMePeimbrSCPhsjHrQWVnoMcaKgHYYr2m4OpYWUMG4PNeUEO66zgQqM53DIxXeldWxTP4fKt7Gs16ZhElxAG549aIurVWC8idBjj0oCi/6rSJsFTgevpQtrmqq95DIhyuM1B1C9a6ilcsqAZ49aqOnBulgB57ig1rStdjmRmH7vf7VVP1qmTtRmAOMig/VbhrKaSIdpe33q0luks7RUwPFk9+/NBnHxB1tdQ1RM+WKKNIzngLufdI3/dP8K0LRusbQ+En7ZFkKrHJJDJHC7EeUJIwA59M1jGsDF5dhiOD5jjI4jIPHr3rYdR6Yvb218Fr21MLqhBS2PAUhkZGE2B2HNEHiLTqrXMCYUAnJAAJ9+OTWdW+p6l/xe5RIoX2wR4ie4cRKhc7ZF8hAduMjH3NZGlYpYoSj6ou7kyPY2kc0MbMniSzeF4rocOIFCHKgjG4kAmmY+vwRaTmIraXDGF5GJD284Yr4cy4xtJGN1UGeK8ZaDtS6ouJnvIrGGORLZCsk7yMg8XBLxxbVOWReT7EY9jXPwtvLyWztzOkZhMRKzeKzzO2/jxFZeM+bncewoDHbXJFC+udWyxX/wCAhtvHkaBZY8PsGTIyt4jEYRFCk55J4AHNQLfre5M0lk9iRfrtKRrKDA0ZGTM0xXyqO2MEkkAeuIC6/u44Y2lldUjQZZmOABnHP3IpQSrIiyIwZGAZWU5UgjIIPqCKCNQ6ybwb63vbNFnghExhZxJDNEWUblbb2BI9Pb14Dq9YusyWVvZh3a1t5okRgiKHUbg7EYSNB6jk8ADmmAwmIUFmIAAJJPAAHJJPtUKyvI54xLC6yRtnDKcg4OD/ABBqk07qp3luLO7tlhuI4WmCh/EiljxgkNgevGD9fY1RaZ1oIobBIbJQLqOdkhhOMOkhCouQAAx5LHtyeaAznjqBJHVXB1NMt0lre2ywGZWMTpJ4iMUGWRjgYOKro+pri43y2tqJLdWZVd5Qjy7ThjEuCMccZPP05ACH1eoa80+GX+4eSQsD8rOqjwlb35Pb1zQn1q/4S/hlAA8KcuPTyMUk2fluM360X6ZcRavC6zRYRZmVMkhxtA2vnuj+bGPtzQR8TdI/DFU8WaUHad0zb3GPEG3dgeXkVYkH/ULOyRzeVQWBGO9Suno45L79qR8o71f6X0WktvCzOSDHG4HtlAf61T2/Tu+/ZfMoAwCKrRnrmJI7geBxkHIFQ/BBskLDPn/rR9adGxruLEsxGMmnv7JR+AYfTOaAfv8AUkRYoI1UswH5ULSK8dzIpI5U8DtR2ehUwvnO5exruPoeMMXLEsRgk0ABYkZgz23f1q/1cJeTLBGFCrjcav5Oh4yqgEjHaotr0D4bFklYE0AdqcTRysi/KpwP0FKtFXpNMeY5PqaVA9Y9KwxMrqOV7VL1DQ45nV2HIq0pUAy/RkBJPIB7j0ru36VhhIdR8nIojrwigzy5smvrxWKYSM9z64oh1jpGK4ZWbOV7Vfoir2ABrtjjmg+brTT1j164hYBkEzKQ3IKtE/BB75yK1Sx6AsUKssbgAhwgmm8MHO4YTft7+lZp1VOIuoZHUjbI0D/wRW/k1bhYHMan6YqJUoVn9zqkNprk5uXEKz2cKxu+QrFXIKg+/wBK0FRSkgVsblVscjIBx9RntRGN9H2tlbRNZ391c2l1A7qym5mgidS5KSwgMFKkH09efWrbVBaNaR6XppE5v3dtzM0oRA+J7li3OQYzjPdhnnFadLbo+N6K2O24A4/LNdrAoO4KobGM4Gce2fb6UVnnRDG3jutFkUCeFJnhbGPxEUu4rL9XBOD/AFwam/CPWYJbCC2WQePDGRJEeHTbIQdynsMkfrRuYVLBiqlhwGwNw+gPcdz+teLAoJYKoY9yAAT+Z9aAHUf+8jf8r/8A6xST/wCYm/5av/mTRz4Q3bto3YxuwN2O+M98fSvPCXduwN2MbsDOPbPfFBjvxO/+Pvf+TH/zi1adJf8AXA/5Rbf+KKtKltkYksqkkYJIBJGc4OfTPpXIgUHIVQcbcgAHA7DPtx2qDO+pP+u1/wCVz/8AjkoX6P8A77p//wCzqH8pq2l4VJ3FVJxjJAzj2z7fSmTbIMYRRtztwoGM99vt39KDPviNDvutNQHBaWdQf9UIAP8AGqbpLqKC2s1tblhDcW5aN4mB3k7yymNQPPuDDt3z9RWpTwg4JAJHYkAkfl7UEald3+9gLGBmBYRzeMNoXJ2llK7849BQD3w/kLRXDFSpN1MSp7qTg7T9RVL8W5A2D6hU/Us368Ias9Tim02ziCOHma4UynAxI0jEuuWBwDwM96GesY5Xj3SSRyPJPFGpjwFGxZQyhclgAzjluTVH0t04MWlsP+wh/wD1rUtbdQ27Az71nTX11aGEu2Y2Crj2GABUnqDVZFzIswHGdoqq0KlmsruOsZniiKfMx2mplxqV3avG8jZRyOPbNBpGaVA/UOouPMsoXjOKqbTrlzBt7yZ2g0Gm5r3NZnrF3e20SzF8hsZHtmmx1bJMVjV9mByaDUM0qyZ+sJkJTdnHGfelQEV51i4meGOMsy0xbdcSSZRYj4i9xXnT0P8A0+cke9LpmDF9Oce9BP0zrRWRzINrp3FRW6zkGHKfsyeDQnr2nu804QHGc8VP0vT4JI1R5Gzx5T70Hs3Uty16AgyhGQKtf7bSM7QiMlh3qBOi217GTnZtwDT/AEyga6uHx3BwaDMfiM6tPBdAbMl4ZD7eqn9Gb9K0vpTqS9lCBbENCWTMv4iNWCkhXk8Pb2BzxnPFB/VOhPcWtyFUko/iAY5yue35jI+9O/B/q5EiEczqm11Vdxxu8Q4Kj3O7n/f9KJR3pfVtxdN4ltYmS18UxeM06I5CvseRIiOUBH+IE47elGQFY/rd7bWZF1o96rSSzJmxRxJFMXbD7YvmibnuO2McVsCmojrFe12BS20HNe4rrFLFBxivCK6rk0HLCuSK7IrkioGyKaanjTT0VElqsvBVnNVVdtQZr8WGK2qkdxMh/LG6hbo/p6a7MVwEdx+K87AcARJvGfoWbH2NS/i9rAeRLdTkJ5n/ANRGFH2H860PoS0gjtrc21yskoRUEXl275MPOTxnsrHd9P1RYvuuNPkkhiCAkjFDNnZyosiSRM7kcGtD03UiTslGGAX5iO7AEAHtnB7Val07nH3FaGR2GizBYsoRh8n9aLuubB5I4ggJIIor/ERd8r/CumuI8ZLLigy+K0ljlbxY2fK4X2HFQbLpyYo0gQgq+4CtfDIRu8pHvUHUSJEKxOoagzvqzWpZbZYzGVwQDmmLDRWgZZWjLqyiiFtBeRh48q7VOcUbW0abABgqBQA8aQkZ/DH9KVG5miHGV/hSoGrdYcl125PciuUeBGLAqCfWsqt9RkjlljG5VKkgGrnpXQ/xFu0kkjZ5xz2oD7wYRl/L5vX3qELG035GzdWYXmoyiNod58r4B+9El/oGy0E4kbeADnNB7rlwWvPDwCAMjNEvTcSiMu4VSfUVl9tqDSS7yfMEPNTNO1KSXw7fcQGbk0Gp2y2/mC7ee9fP/V1mNH1bxYsG2mbxFHBUEk+JEfbBJ+zA+lbUNEitozIWPbk5rMevrFLmHCq2C2Vc+h9DQHfSOsWU04hiiTxzB+IEixoDsLhdrOOd+SRj/KaudHlvDNci5iiSFZMWzI2WePnzSDPB7e3OeMAE/N/TBt0uhb6lDkAGMMSw25IKsdpBYcfo3vR+uuSW8WqmBgss2oQwRuOQvijHiL7+UHB+oNExt0ZpzFZh1H8PoLW0murd5o7yCJ5hc+LIZHaJN7eLltrBtmMYxzVWbiTUr3SXaRoTcWMpmMXkZgDukRG7oGZe45AJwfWhGx4pYrL/APg6aTq9hHZmRIL0XKSwl3eMtGiuso3kndll5z2BHGTVd0/BbRXKpq8c8eom4Yx3TvL4Mp8QtEsMittVMYGw4Hp9AVr5rg12wrg1Ec5rk10aWaiONpNcvD7kCvXc+9RZWopu62gd8n+FBvWOtC2iLd3OQo9zRPdPgZPasV+JWps0rEnEXyKwx6DMirz85Jx9BzTV8ZLeQx09pbX1wzzc5Y/7nPZR9BRPfdEy2jSS20p/YoOM4YhlxIFYD1JYc9wPyor+G3w9eGza5kBW5mAManvEnccejnufpx70aWfT0kcQwdz7tzBvU/nTn43Pz9AHS/xIey/6LqcDhmJZnI8xz7qeGUAAcdgK07Sr2G5QSWkyuv8AgJyB9MfNH/L6VW6rpkVwmy5hBU/4xkZ+jehoB1P4eS20gm0+4ZCDxGxPoM4V/bj1pvaXx6HGqRQuxDKyMSU3KwCblGW5BAJGR6D270FXGrRRSvAZpJVUlSQQuDnGF5O79ao9P+Il1aqouoQUDOy5GC7BnYYzwR4pUkj0QVVdKajaTrJHcgb5JGkyeDz2wfT1P3rWJWm9NasoSVGkJj7qfXH1HpVZqeotFIjxbwpPc9jVBN07LF57SXxEHOxj5h/pam26jL7IbkMjIeAQAf8A0YUQYdNWUl5JLvkYKOwzTcGty2wmh3E4OATV38OfCzJslVi37vZv0Pf7U43RzPJMW7P2oG9P6baWNZGlbLDJ5pV5DpV9GAitlV4H5UqCDqPTUymS4kI+U8Uz0jZXfgERN5WJ+1ahd24kUo3Y0zpmnLAmxO1BmXVHTxt7cZOZGYEn61aQaPeTQpEzfsyBk/SjbVtMSdQH7DmqO56pSNvBiUuV44oKd+h2V8r224pL0Q4jUqcSqcg1d3HVyooyp3n931pu06zUsVkUo2MjNBEk0m7niMUpGMVWTdJ3LxLCSAqmrX+3indsQttPOKkP1xEIRL9cEUAR118LJLpVeLaJlXAJ4Bx+6x/r6VnWk6mIfxGm6jG0W9k3SAYlikj/ALuT2b0/Mdj77unXS7l3IQrdmPaqX4naXZ36BWX/AKRjySoBvX/K3+JfoftigZW11K/txazXln+FkXY9zCshuJUGMqQ2I0ZhkH2z2ohHSBjv7KeHw1trW2kt9hLeJ5hhNvlwfTJJBrCbDWr/AEd9py8Occ5MbD0B9j9Dgj0NaXo/xfhZUxFKzHAZUKEL6Z87BsfY/nRBh1J09LPfafdI0YS1NyXDFtx8WNFTYApBwVOckVT6r0/qWoKtreTWAtlkR5GgWX8Q2xgyrtc7YiR6gn9OKr5/iNMmqtEbe4a3W2JEUawks/jhRch9/MRUbQd373arnpnUNPjm1O5QPCVdGupJGyhO1mBjAY4HmPGO5wPSgOC9NE0Gn4jQhVmktb2K1YgC5eICHDHCuQGLqh9CV9RUvWOtra3uFt2Eru8KzxGJRJ4u59qxxKp3M579sYGc0BLurlmod0HrKG5ne2eOe1uEXf4VyoRmTjzoQSCOferifUYk43ZPsO9REW71mNLmK0O7xZUd1wPLtj+Yk11e3CxjLH7Vj3XS2T6itwYg0ZjkM5DnmTAWMsdwC4A9MfWhTVOopbqRILWNmCKEjRSzKoXjOD3OP3j/AC7sUbdddeqPIj4HILLgn6rH7n/N2H1rnoHo/wAQ/wDEL4KuwZtrY849RLKD3Prg8k8nAwKHdE6ZeB/Gul8SUkbd3KIfQgepH6Cthtuml/D+KzsWK57/AEoqR0brpkVzK44YgZopN0mM7hisq6S6f8ZJmLkYJxiq6e/l8Ixbz5ZNoP3qjY/xcbeXcpz6cGhPU7aQSusS58p2jd8ufm2Z9aota0praGK4WRt3GeahXuuSJPvyfkH8qlmrLgA+J+rLPIltEMRW4K8jGZD82M84Ucfnms/eIityk+GpvoTcxyqsrEsVb5STyfMOVP61mWtaBLbsUkTBBx6EfYjipOC8omk67cIjoJCFZSnP1GDg+hwf40RaT1DbsDDcxs0RwV3kFoxjkhjyVz2+g96Emh7AjGM/rzgkfmaTgkt2KA7c/wConkdtv8q1qDw2GHBsJy/k8URtkbVDbch/3TkHg+1E3T/xQuLciK6UsP8APw3+2QcN981kdrfMMlWIzuU57lSMEDJxyAR9zRdpfVkTosF3ErIqgbjjcBgYIA/OqNwt/iFZMoYyMpI7FSSPuuRSrH49CsnAdLpkU8hScEfTnmlUH0XSpUqBi+BMbAd8GgDou7jillWbAfceWrRqp7/puCVtzLz7igDL64QagsjcxnsfSo3XcyTSoIOSByRR7J07CyBCvA/WoaabaWx5wCffvQDvw7tF8GbcoJ570I3MfLrjjxe33rXLRLeBCVICtVaNPtJAxTaTy33oKfq+3UWMe0DI29qF7W3f8Qpd9gKjBPaiXp2dZTLHOfIrYGaKNR0q2aMFwAoHBoM91zpvMbyCQSZ+Ze4I+oqkl+GVldRCS2na2n9VbzRFvy+ZPsSB7UewavaQS+ApB3Dua80nR4muGfK7ByMUGNy22raZPx+0cLtDx+fcmQSuQA7AkA4I9BVXc9VsyzxXEJH4iWOWXHlYtGeF28BVPqPp6V9H38FnK43Mu4cCu30qzQEOsZDf4gD/ADoMd1H4sxXFvJA0JRZEaMguSAGUgHbsPA4OM+lDukdZJBNbzZ3mC2/DLu3DjcTuBCnbgHbj29fStrg6K0mVziCBj7bV/pVkPh3pobd+Dt+PQopH6GhjB9T+IHi3Md0ARJGjou1cgh/cuxz3PGB3qbC+sagNsNtOVP70mY4xn1HyIfuGrbY9O0+OQGOOGNl7BEVf5CvbXrGFpzDkcUGTW3wUuiFe6mVucmOMk4/3EAD7D70a2HRDWRBtVRMgAjuT+ZPJo7fWYQcFxmhjqjU2W5gCN5WPOKB+bQJLiErLgN3GKj2mnXqr4JIKYxn6UWpfpkLuG7FNnWId23eM0FN0rorQRyKxGWz/ABofl6KlJY57vu/jUuDWyuoMrPhMfajO01COX5GBoKTqHRGmt0iHcY/hVIOjWMgLkbdu2jGfWIUO1nAND3XOplI42jbuw5FBDsdGvLfMcbAxnt+VQj0pOGkHkcSdwwB/gaNLfVI0iQyOASB3oYg1ovqO1XymPtQCV/8ACZ3XKEK/t+6f6is86i6QubNiJomQHgMOUb8mHH2r6dfV4Q20uM0r28gIKSFGVhyrYII+oNTB8hNbjPmHAUj+eDim1RsNnBXGMenAzu9Nvb+NfQnUHwstboGS0YQsf3fmiP27r9v0rJOpeibqyJ8WIhewdfMh/wBw/kab2Ax+SSACPTJ544HrSqzRSoxtU/mOfelTR9j0qVKqFSpUqBVnHVdrJHc+M4Lxew9K0ehbX9GnmYhXwh7igEYb1Lu5SFSREPSn+qbQWc0ZhJG7gjNWx6D2KrRNtkHrT1t0lI8niXD7iOwoALxTtkPbzj+dG/VE3/s9OfQU4nRIKSqT8xyPpUOToud4xG8uVXsKAc07S43uodw7rmuL67aCaZUJAzj8qMbvo58xvG2GQYpW/RW5pGkOd4/jQQpNAj/BeNuPibd27PrQuk73DQIzHvj86MP7JXG3wjL+y9vpUxujgrxMhwEoKLW9OFpcwNESNxANaFcKXhIHBK/0qo6g0A3DxMDjYQau5Ijs2g4OMUGZaeBbylLlTlmOGrzR9NhN/KxHlAzV9P0tNNIDK+VByK9vuj38bxImwCMGgHtdnWVZDChO3978qH9Q1OQRwPgs4PFG6dFzKrxrJ5G713a9DFfDychDmgoLO+P4aSck+N2x7VHt4pZYAyxsXPO6i+96LzKWQ4RhyK8s+m7mE7Uk8lAIdP6W017tmzkDkVLvmayupEiJ2lScUZab040dyZyc5FeX/S/i3JmJ4Ixigo+ndGS4t3mkYlzk5z2oTurx/DMZJISTg/ejc9Jzx7kikxG3pTkvQ48JUB82ck+9BRdLW4vJm8UnCjAFVOrxfhLyQxE/LxRlN0fIjiSB9pxg03b9EMZTJK27cMGgFbJZJoSwjYueQ1IWkslzDFKSOORRdb9M3EJ2xSeTPapp6bY3CTMeVHNAQadZLEgRewqRLGGBVgGB4IIyD9CDXQpUAnc/DjTnYubcAnkhWdV+wBwK8otpVMi6VKlSqoVKlSoFSpUqBUqVKgVKlSoFSpUqBUqVKgVKlSoFSpUqBUqVKgVKlSoFSpUqBUqVKgVKlSoFSpUqBUqVKgVKlSoP/9k="/>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45" name="Gruppo 59"/>
          <p:cNvGrpSpPr/>
          <p:nvPr/>
        </p:nvGrpSpPr>
        <p:grpSpPr>
          <a:xfrm>
            <a:off x="2063552" y="2519023"/>
            <a:ext cx="7968885" cy="4058897"/>
            <a:chOff x="1547664" y="2551841"/>
            <a:chExt cx="5976664" cy="3999952"/>
          </a:xfrm>
        </p:grpSpPr>
        <p:pic>
          <p:nvPicPr>
            <p:cNvPr id="39942" name="Picture 6" descr="http://infospace.ischool.syr.edu/files/2013/04/textmining.png"/>
            <p:cNvPicPr>
              <a:picLocks noChangeAspect="1" noChangeArrowheads="1"/>
            </p:cNvPicPr>
            <p:nvPr/>
          </p:nvPicPr>
          <p:blipFill>
            <a:blip r:embed="rId5" cstate="print"/>
            <a:srcRect/>
            <a:stretch>
              <a:fillRect/>
            </a:stretch>
          </p:blipFill>
          <p:spPr bwMode="auto">
            <a:xfrm>
              <a:off x="1547664" y="2564904"/>
              <a:ext cx="864096" cy="864096"/>
            </a:xfrm>
            <a:prstGeom prst="rect">
              <a:avLst/>
            </a:prstGeom>
            <a:noFill/>
          </p:spPr>
        </p:pic>
        <p:pic>
          <p:nvPicPr>
            <p:cNvPr id="58" name="Picture 6" descr="http://infospace.ischool.syr.edu/files/2013/04/textmining.png"/>
            <p:cNvPicPr>
              <a:picLocks noChangeAspect="1" noChangeArrowheads="1"/>
            </p:cNvPicPr>
            <p:nvPr/>
          </p:nvPicPr>
          <p:blipFill>
            <a:blip r:embed="rId5" cstate="print"/>
            <a:srcRect/>
            <a:stretch>
              <a:fillRect/>
            </a:stretch>
          </p:blipFill>
          <p:spPr bwMode="auto">
            <a:xfrm>
              <a:off x="6660232" y="2551841"/>
              <a:ext cx="864096" cy="864096"/>
            </a:xfrm>
            <a:prstGeom prst="rect">
              <a:avLst/>
            </a:prstGeom>
            <a:noFill/>
          </p:spPr>
        </p:pic>
        <p:pic>
          <p:nvPicPr>
            <p:cNvPr id="59" name="Picture 6" descr="http://infospace.ischool.syr.edu/files/2013/04/textmining.png"/>
            <p:cNvPicPr>
              <a:picLocks noChangeAspect="1" noChangeArrowheads="1"/>
            </p:cNvPicPr>
            <p:nvPr/>
          </p:nvPicPr>
          <p:blipFill>
            <a:blip r:embed="rId5" cstate="print"/>
            <a:srcRect/>
            <a:stretch>
              <a:fillRect/>
            </a:stretch>
          </p:blipFill>
          <p:spPr bwMode="auto">
            <a:xfrm>
              <a:off x="4146645" y="5687697"/>
              <a:ext cx="864096" cy="864096"/>
            </a:xfrm>
            <a:prstGeom prst="rect">
              <a:avLst/>
            </a:prstGeom>
            <a:noFill/>
          </p:spPr>
        </p:pic>
      </p:grpSp>
      <p:sp>
        <p:nvSpPr>
          <p:cNvPr id="61" name="CasellaDiTesto 60"/>
          <p:cNvSpPr txBox="1"/>
          <p:nvPr/>
        </p:nvSpPr>
        <p:spPr>
          <a:xfrm>
            <a:off x="4703846" y="1772816"/>
            <a:ext cx="2784309" cy="923330"/>
          </a:xfrm>
          <a:prstGeom prst="rect">
            <a:avLst/>
          </a:prstGeom>
          <a:noFill/>
        </p:spPr>
        <p:txBody>
          <a:bodyPr wrap="square" rtlCol="0">
            <a:spAutoFit/>
          </a:bodyPr>
          <a:lstStyle/>
          <a:p>
            <a:pPr algn="ctr"/>
            <a:r>
              <a:rPr lang="en-US" b="1" dirty="0" smtClean="0"/>
              <a:t>Main Requirement</a:t>
            </a:r>
            <a:r>
              <a:rPr lang="en-US" dirty="0" smtClean="0"/>
              <a:t>:</a:t>
            </a:r>
          </a:p>
          <a:p>
            <a:pPr algn="ctr"/>
            <a:r>
              <a:rPr lang="en-US" dirty="0" smtClean="0"/>
              <a:t>Local search over local repositories of Documents</a:t>
            </a:r>
          </a:p>
        </p:txBody>
      </p:sp>
      <p:sp>
        <p:nvSpPr>
          <p:cNvPr id="62" name="CasellaDiTesto 61"/>
          <p:cNvSpPr txBox="1"/>
          <p:nvPr/>
        </p:nvSpPr>
        <p:spPr>
          <a:xfrm>
            <a:off x="4703846" y="1988840"/>
            <a:ext cx="2784309" cy="646331"/>
          </a:xfrm>
          <a:prstGeom prst="rect">
            <a:avLst/>
          </a:prstGeom>
          <a:noFill/>
        </p:spPr>
        <p:txBody>
          <a:bodyPr wrap="square" rtlCol="0">
            <a:spAutoFit/>
          </a:bodyPr>
          <a:lstStyle/>
          <a:p>
            <a:pPr algn="ctr"/>
            <a:r>
              <a:rPr lang="en-US" b="1" dirty="0" smtClean="0"/>
              <a:t>Main Service</a:t>
            </a:r>
            <a:r>
              <a:rPr lang="en-US" dirty="0" smtClean="0"/>
              <a:t>:</a:t>
            </a:r>
          </a:p>
          <a:p>
            <a:pPr algn="ctr"/>
            <a:r>
              <a:rPr lang="en-US" dirty="0" smtClean="0"/>
              <a:t>Local search results</a:t>
            </a:r>
          </a:p>
        </p:txBody>
      </p:sp>
      <p:sp>
        <p:nvSpPr>
          <p:cNvPr id="63" name="CasellaDiTesto 62"/>
          <p:cNvSpPr txBox="1"/>
          <p:nvPr/>
        </p:nvSpPr>
        <p:spPr>
          <a:xfrm>
            <a:off x="4663128" y="2012648"/>
            <a:ext cx="2784309" cy="923330"/>
          </a:xfrm>
          <a:prstGeom prst="rect">
            <a:avLst/>
          </a:prstGeom>
          <a:noFill/>
        </p:spPr>
        <p:txBody>
          <a:bodyPr wrap="square" rtlCol="0">
            <a:spAutoFit/>
          </a:bodyPr>
          <a:lstStyle/>
          <a:p>
            <a:pPr algn="ctr"/>
            <a:r>
              <a:rPr lang="en-US" b="1" dirty="0" smtClean="0"/>
              <a:t>Main Processing</a:t>
            </a:r>
            <a:r>
              <a:rPr lang="en-US" dirty="0" smtClean="0"/>
              <a:t>:</a:t>
            </a:r>
          </a:p>
          <a:p>
            <a:pPr algn="ctr"/>
            <a:r>
              <a:rPr lang="en-US" dirty="0" smtClean="0"/>
              <a:t>Automatic Analysis of document content</a:t>
            </a:r>
          </a:p>
        </p:txBody>
      </p:sp>
      <p:sp>
        <p:nvSpPr>
          <p:cNvPr id="64" name="CasellaDiTesto 63"/>
          <p:cNvSpPr txBox="1"/>
          <p:nvPr/>
        </p:nvSpPr>
        <p:spPr>
          <a:xfrm>
            <a:off x="4703846" y="1412776"/>
            <a:ext cx="2784309" cy="923330"/>
          </a:xfrm>
          <a:prstGeom prst="rect">
            <a:avLst/>
          </a:prstGeom>
          <a:noFill/>
        </p:spPr>
        <p:txBody>
          <a:bodyPr wrap="square" rtlCol="0">
            <a:spAutoFit/>
          </a:bodyPr>
          <a:lstStyle/>
          <a:p>
            <a:pPr algn="ctr"/>
            <a:r>
              <a:rPr lang="en-US" dirty="0" smtClean="0"/>
              <a:t>Distributed</a:t>
            </a:r>
          </a:p>
          <a:p>
            <a:pPr algn="ctr"/>
            <a:r>
              <a:rPr lang="en-US" dirty="0" smtClean="0"/>
              <a:t>(Global) </a:t>
            </a:r>
          </a:p>
          <a:p>
            <a:pPr algn="ctr"/>
            <a:r>
              <a:rPr lang="en-US" dirty="0" smtClean="0"/>
              <a:t>Search</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subTnLst>
                                    <p:set>
                                      <p:cBhvr override="childStyle">
                                        <p:cTn dur="1" fill="hold" display="0" masterRel="nextClick" afterEffect="1"/>
                                        <p:tgtEl>
                                          <p:spTgt spid="63"/>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500"/>
                                        <p:tgtEl>
                                          <p:spTgt spid="62"/>
                                        </p:tgtEl>
                                      </p:cBhvr>
                                    </p:animEffect>
                                  </p:childTnLst>
                                  <p:subTnLst>
                                    <p:set>
                                      <p:cBhvr override="childStyle">
                                        <p:cTn dur="1" fill="hold" display="0" masterRel="nextClick" afterEffect="1"/>
                                        <p:tgtEl>
                                          <p:spTgt spid="62"/>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Benefits - Local Level</a:t>
            </a:r>
            <a:endParaRPr lang="en-US" dirty="0"/>
          </a:p>
        </p:txBody>
      </p:sp>
      <p:sp>
        <p:nvSpPr>
          <p:cNvPr id="3" name="Segnaposto contenuto 2"/>
          <p:cNvSpPr>
            <a:spLocks noGrp="1"/>
          </p:cNvSpPr>
          <p:nvPr>
            <p:ph idx="1"/>
          </p:nvPr>
        </p:nvSpPr>
        <p:spPr>
          <a:xfrm>
            <a:off x="5431730" y="1825624"/>
            <a:ext cx="5922070" cy="4664413"/>
          </a:xfrm>
        </p:spPr>
        <p:txBody>
          <a:bodyPr>
            <a:normAutofit/>
          </a:bodyPr>
          <a:lstStyle/>
          <a:p>
            <a:r>
              <a:rPr lang="en-US" dirty="0" smtClean="0"/>
              <a:t>If no pre-existing Document Management system or web sites  available, to provide institutions with a easy to use tool for managing and retrieving documents</a:t>
            </a:r>
          </a:p>
          <a:p>
            <a:endParaRPr lang="en-US" dirty="0" smtClean="0"/>
          </a:p>
          <a:p>
            <a:r>
              <a:rPr lang="en-US" dirty="0" smtClean="0"/>
              <a:t>If Document Management services pre-exists, to enhance them with:</a:t>
            </a:r>
          </a:p>
          <a:p>
            <a:pPr lvl="1"/>
            <a:r>
              <a:rPr lang="en-US" dirty="0" smtClean="0"/>
              <a:t>Automatic document organization</a:t>
            </a:r>
          </a:p>
          <a:p>
            <a:pPr lvl="1"/>
            <a:r>
              <a:rPr lang="en-US" dirty="0" smtClean="0"/>
              <a:t>Advanced search features</a:t>
            </a:r>
          </a:p>
          <a:p>
            <a:pPr lvl="1"/>
            <a:r>
              <a:rPr lang="en-US" dirty="0" smtClean="0"/>
              <a:t>Storage and back-up services</a:t>
            </a:r>
          </a:p>
        </p:txBody>
      </p:sp>
      <p:sp>
        <p:nvSpPr>
          <p:cNvPr id="4" name="CasellaDiTesto 3"/>
          <p:cNvSpPr txBox="1"/>
          <p:nvPr/>
        </p:nvSpPr>
        <p:spPr>
          <a:xfrm>
            <a:off x="171384" y="1557368"/>
            <a:ext cx="2087559" cy="369332"/>
          </a:xfrm>
          <a:prstGeom prst="rect">
            <a:avLst/>
          </a:prstGeom>
          <a:noFill/>
          <a:ln>
            <a:noFill/>
          </a:ln>
        </p:spPr>
        <p:txBody>
          <a:bodyPr wrap="none" rtlCol="0">
            <a:spAutoFit/>
          </a:bodyPr>
          <a:lstStyle/>
          <a:p>
            <a:r>
              <a:rPr lang="en-US" b="1" dirty="0" smtClean="0"/>
              <a:t>LOCAL INSTITUTION</a:t>
            </a:r>
            <a:endParaRPr lang="en-US" b="1" dirty="0"/>
          </a:p>
        </p:txBody>
      </p:sp>
      <p:grpSp>
        <p:nvGrpSpPr>
          <p:cNvPr id="6" name="Gruppo 6"/>
          <p:cNvGrpSpPr/>
          <p:nvPr/>
        </p:nvGrpSpPr>
        <p:grpSpPr>
          <a:xfrm>
            <a:off x="1931016" y="2405182"/>
            <a:ext cx="922217" cy="850448"/>
            <a:chOff x="1462008" y="1354416"/>
            <a:chExt cx="691663" cy="850448"/>
          </a:xfrm>
        </p:grpSpPr>
        <p:pic>
          <p:nvPicPr>
            <p:cNvPr id="10" name="Picture 9" descr="http://blog.timesunion.com/opinion/files/2012/03/0328_WVbooks.jpg"/>
            <p:cNvPicPr>
              <a:picLocks noChangeAspect="1" noChangeArrowheads="1"/>
            </p:cNvPicPr>
            <p:nvPr/>
          </p:nvPicPr>
          <p:blipFill>
            <a:blip r:embed="rId2" cstate="print"/>
            <a:srcRect/>
            <a:stretch>
              <a:fillRect/>
            </a:stretch>
          </p:blipFill>
          <p:spPr bwMode="auto">
            <a:xfrm>
              <a:off x="1496046" y="1916832"/>
              <a:ext cx="657625" cy="288032"/>
            </a:xfrm>
            <a:prstGeom prst="rect">
              <a:avLst/>
            </a:prstGeom>
            <a:noFill/>
          </p:spPr>
        </p:pic>
        <p:pic>
          <p:nvPicPr>
            <p:cNvPr id="11" name="Picture 9" descr="http://blog.timesunion.com/opinion/files/2012/03/0328_WVbooks.jpg"/>
            <p:cNvPicPr>
              <a:picLocks noChangeAspect="1" noChangeArrowheads="1"/>
            </p:cNvPicPr>
            <p:nvPr/>
          </p:nvPicPr>
          <p:blipFill>
            <a:blip r:embed="rId2" cstate="print"/>
            <a:srcRect/>
            <a:stretch>
              <a:fillRect/>
            </a:stretch>
          </p:blipFill>
          <p:spPr bwMode="auto">
            <a:xfrm>
              <a:off x="1475656" y="1772816"/>
              <a:ext cx="657625" cy="288032"/>
            </a:xfrm>
            <a:prstGeom prst="rect">
              <a:avLst/>
            </a:prstGeom>
            <a:noFill/>
          </p:spPr>
        </p:pic>
        <p:pic>
          <p:nvPicPr>
            <p:cNvPr id="12" name="Picture 9" descr="http://blog.timesunion.com/opinion/files/2012/03/0328_WVbooks.jpg"/>
            <p:cNvPicPr>
              <a:picLocks noChangeAspect="1" noChangeArrowheads="1"/>
            </p:cNvPicPr>
            <p:nvPr/>
          </p:nvPicPr>
          <p:blipFill>
            <a:blip r:embed="rId2" cstate="print"/>
            <a:srcRect/>
            <a:stretch>
              <a:fillRect/>
            </a:stretch>
          </p:blipFill>
          <p:spPr bwMode="auto">
            <a:xfrm>
              <a:off x="1475656" y="1628800"/>
              <a:ext cx="657625" cy="288032"/>
            </a:xfrm>
            <a:prstGeom prst="rect">
              <a:avLst/>
            </a:prstGeom>
            <a:noFill/>
          </p:spPr>
        </p:pic>
        <p:pic>
          <p:nvPicPr>
            <p:cNvPr id="13" name="Picture 9" descr="http://blog.timesunion.com/opinion/files/2012/03/0328_WVbooks.jpg"/>
            <p:cNvPicPr>
              <a:picLocks noChangeAspect="1" noChangeArrowheads="1"/>
            </p:cNvPicPr>
            <p:nvPr/>
          </p:nvPicPr>
          <p:blipFill>
            <a:blip r:embed="rId2" cstate="print"/>
            <a:srcRect/>
            <a:stretch>
              <a:fillRect/>
            </a:stretch>
          </p:blipFill>
          <p:spPr bwMode="auto">
            <a:xfrm>
              <a:off x="1462008" y="1498432"/>
              <a:ext cx="657625" cy="288032"/>
            </a:xfrm>
            <a:prstGeom prst="rect">
              <a:avLst/>
            </a:prstGeom>
            <a:noFill/>
          </p:spPr>
        </p:pic>
        <p:pic>
          <p:nvPicPr>
            <p:cNvPr id="14" name="Picture 9" descr="http://blog.timesunion.com/opinion/files/2012/03/0328_WVbooks.jpg"/>
            <p:cNvPicPr>
              <a:picLocks noChangeAspect="1" noChangeArrowheads="1"/>
            </p:cNvPicPr>
            <p:nvPr/>
          </p:nvPicPr>
          <p:blipFill>
            <a:blip r:embed="rId2" cstate="print"/>
            <a:srcRect/>
            <a:stretch>
              <a:fillRect/>
            </a:stretch>
          </p:blipFill>
          <p:spPr bwMode="auto">
            <a:xfrm>
              <a:off x="1462008" y="1354416"/>
              <a:ext cx="657625" cy="288032"/>
            </a:xfrm>
            <a:prstGeom prst="rect">
              <a:avLst/>
            </a:prstGeom>
            <a:noFill/>
          </p:spPr>
        </p:pic>
      </p:grpSp>
      <p:pic>
        <p:nvPicPr>
          <p:cNvPr id="7" name="Picture 4" descr="https://encrypted-tbn3.gstatic.com/images?q=tbn:ANd9GcRPiXnFPftA0WkeM52lMws3sbf4U_Q-j9Tk4OXd7_brQIl0aRY7"/>
          <p:cNvPicPr>
            <a:picLocks noChangeAspect="1" noChangeArrowheads="1"/>
          </p:cNvPicPr>
          <p:nvPr/>
        </p:nvPicPr>
        <p:blipFill>
          <a:blip r:embed="rId3" cstate="print"/>
          <a:srcRect/>
          <a:stretch>
            <a:fillRect/>
          </a:stretch>
        </p:blipFill>
        <p:spPr bwMode="auto">
          <a:xfrm>
            <a:off x="338670" y="2219758"/>
            <a:ext cx="1248833" cy="957263"/>
          </a:xfrm>
          <a:prstGeom prst="rect">
            <a:avLst/>
          </a:prstGeom>
          <a:noFill/>
          <a:ln w="9525">
            <a:noFill/>
            <a:miter lim="800000"/>
            <a:headEnd/>
            <a:tailEnd/>
          </a:ln>
        </p:spPr>
      </p:pic>
      <p:sp>
        <p:nvSpPr>
          <p:cNvPr id="8" name="Rettangolo 7"/>
          <p:cNvSpPr/>
          <p:nvPr/>
        </p:nvSpPr>
        <p:spPr>
          <a:xfrm>
            <a:off x="281362" y="1855698"/>
            <a:ext cx="4720943" cy="163117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ilindro 8"/>
          <p:cNvSpPr/>
          <p:nvPr/>
        </p:nvSpPr>
        <p:spPr>
          <a:xfrm>
            <a:off x="1682819" y="1976721"/>
            <a:ext cx="1356216" cy="1358153"/>
          </a:xfrm>
          <a:prstGeom prst="ca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uppo 60"/>
          <p:cNvGrpSpPr/>
          <p:nvPr/>
        </p:nvGrpSpPr>
        <p:grpSpPr>
          <a:xfrm>
            <a:off x="3122980" y="2076866"/>
            <a:ext cx="1157820" cy="777574"/>
            <a:chOff x="2627784" y="2248968"/>
            <a:chExt cx="868365" cy="777574"/>
          </a:xfrm>
        </p:grpSpPr>
        <p:pic>
          <p:nvPicPr>
            <p:cNvPr id="16" name="Picture 2" descr="http://www.comunitazione.it/img/cavandoli.jpg"/>
            <p:cNvPicPr>
              <a:picLocks noChangeAspect="1" noChangeArrowheads="1"/>
            </p:cNvPicPr>
            <p:nvPr/>
          </p:nvPicPr>
          <p:blipFill>
            <a:blip r:embed="rId4" cstate="print"/>
            <a:srcRect/>
            <a:stretch>
              <a:fillRect/>
            </a:stretch>
          </p:blipFill>
          <p:spPr bwMode="auto">
            <a:xfrm>
              <a:off x="2627784" y="2306462"/>
              <a:ext cx="720081" cy="720080"/>
            </a:xfrm>
            <a:prstGeom prst="rect">
              <a:avLst/>
            </a:prstGeom>
            <a:noFill/>
            <a:ln w="9525">
              <a:noFill/>
              <a:miter lim="800000"/>
              <a:headEnd/>
              <a:tailEnd/>
            </a:ln>
          </p:spPr>
        </p:pic>
        <p:pic>
          <p:nvPicPr>
            <p:cNvPr id="17" name="Picture 9" descr="http://blog.timesunion.com/opinion/files/2012/03/0328_WVbooks.jpg"/>
            <p:cNvPicPr>
              <a:picLocks noChangeAspect="1" noChangeArrowheads="1"/>
            </p:cNvPicPr>
            <p:nvPr/>
          </p:nvPicPr>
          <p:blipFill>
            <a:blip r:embed="rId2" cstate="print"/>
            <a:srcRect/>
            <a:stretch>
              <a:fillRect/>
            </a:stretch>
          </p:blipFill>
          <p:spPr bwMode="auto">
            <a:xfrm>
              <a:off x="3167336" y="2248968"/>
              <a:ext cx="328813" cy="144016"/>
            </a:xfrm>
            <a:prstGeom prst="rect">
              <a:avLst/>
            </a:prstGeom>
            <a:noFill/>
          </p:spPr>
        </p:pic>
      </p:grpSp>
      <p:sp>
        <p:nvSpPr>
          <p:cNvPr id="18" name="CasellaDiTesto 17"/>
          <p:cNvSpPr txBox="1"/>
          <p:nvPr/>
        </p:nvSpPr>
        <p:spPr>
          <a:xfrm>
            <a:off x="1937431" y="1938366"/>
            <a:ext cx="748923" cy="369332"/>
          </a:xfrm>
          <a:prstGeom prst="rect">
            <a:avLst/>
          </a:prstGeom>
          <a:noFill/>
          <a:ln>
            <a:noFill/>
          </a:ln>
        </p:spPr>
        <p:txBody>
          <a:bodyPr wrap="none" rtlCol="0">
            <a:spAutoFit/>
          </a:bodyPr>
          <a:lstStyle/>
          <a:p>
            <a:r>
              <a:rPr lang="en-US" b="1" dirty="0" smtClean="0"/>
              <a:t>KLINK</a:t>
            </a:r>
            <a:endParaRPr lang="en-US" b="1" dirty="0"/>
          </a:p>
        </p:txBody>
      </p:sp>
      <p:sp>
        <p:nvSpPr>
          <p:cNvPr id="19" name="CasellaDiTesto 18"/>
          <p:cNvSpPr txBox="1"/>
          <p:nvPr/>
        </p:nvSpPr>
        <p:spPr>
          <a:xfrm>
            <a:off x="189314" y="3807497"/>
            <a:ext cx="2087559" cy="369332"/>
          </a:xfrm>
          <a:prstGeom prst="rect">
            <a:avLst/>
          </a:prstGeom>
          <a:noFill/>
          <a:ln>
            <a:noFill/>
          </a:ln>
        </p:spPr>
        <p:txBody>
          <a:bodyPr wrap="none" rtlCol="0">
            <a:spAutoFit/>
          </a:bodyPr>
          <a:lstStyle/>
          <a:p>
            <a:r>
              <a:rPr lang="en-US" b="1" dirty="0" smtClean="0"/>
              <a:t>LOCAL INSTITUTION</a:t>
            </a:r>
            <a:endParaRPr lang="en-US" b="1" dirty="0"/>
          </a:p>
        </p:txBody>
      </p:sp>
      <p:grpSp>
        <p:nvGrpSpPr>
          <p:cNvPr id="20" name="Gruppo 6"/>
          <p:cNvGrpSpPr/>
          <p:nvPr/>
        </p:nvGrpSpPr>
        <p:grpSpPr>
          <a:xfrm>
            <a:off x="1935499" y="5408346"/>
            <a:ext cx="922217" cy="850448"/>
            <a:chOff x="1462008" y="1354416"/>
            <a:chExt cx="691663" cy="850448"/>
          </a:xfrm>
        </p:grpSpPr>
        <p:pic>
          <p:nvPicPr>
            <p:cNvPr id="21" name="Picture 9" descr="http://blog.timesunion.com/opinion/files/2012/03/0328_WVbooks.jpg"/>
            <p:cNvPicPr>
              <a:picLocks noChangeAspect="1" noChangeArrowheads="1"/>
            </p:cNvPicPr>
            <p:nvPr/>
          </p:nvPicPr>
          <p:blipFill>
            <a:blip r:embed="rId2" cstate="print"/>
            <a:srcRect/>
            <a:stretch>
              <a:fillRect/>
            </a:stretch>
          </p:blipFill>
          <p:spPr bwMode="auto">
            <a:xfrm>
              <a:off x="1496046" y="1916832"/>
              <a:ext cx="657625" cy="288032"/>
            </a:xfrm>
            <a:prstGeom prst="rect">
              <a:avLst/>
            </a:prstGeom>
            <a:noFill/>
          </p:spPr>
        </p:pic>
        <p:pic>
          <p:nvPicPr>
            <p:cNvPr id="22" name="Picture 9" descr="http://blog.timesunion.com/opinion/files/2012/03/0328_WVbooks.jpg"/>
            <p:cNvPicPr>
              <a:picLocks noChangeAspect="1" noChangeArrowheads="1"/>
            </p:cNvPicPr>
            <p:nvPr/>
          </p:nvPicPr>
          <p:blipFill>
            <a:blip r:embed="rId2" cstate="print"/>
            <a:srcRect/>
            <a:stretch>
              <a:fillRect/>
            </a:stretch>
          </p:blipFill>
          <p:spPr bwMode="auto">
            <a:xfrm>
              <a:off x="1475656" y="1772816"/>
              <a:ext cx="657625" cy="288032"/>
            </a:xfrm>
            <a:prstGeom prst="rect">
              <a:avLst/>
            </a:prstGeom>
            <a:noFill/>
          </p:spPr>
        </p:pic>
        <p:pic>
          <p:nvPicPr>
            <p:cNvPr id="23" name="Picture 9" descr="http://blog.timesunion.com/opinion/files/2012/03/0328_WVbooks.jpg"/>
            <p:cNvPicPr>
              <a:picLocks noChangeAspect="1" noChangeArrowheads="1"/>
            </p:cNvPicPr>
            <p:nvPr/>
          </p:nvPicPr>
          <p:blipFill>
            <a:blip r:embed="rId2" cstate="print"/>
            <a:srcRect/>
            <a:stretch>
              <a:fillRect/>
            </a:stretch>
          </p:blipFill>
          <p:spPr bwMode="auto">
            <a:xfrm>
              <a:off x="1475656" y="1628800"/>
              <a:ext cx="657625" cy="288032"/>
            </a:xfrm>
            <a:prstGeom prst="rect">
              <a:avLst/>
            </a:prstGeom>
            <a:noFill/>
          </p:spPr>
        </p:pic>
        <p:pic>
          <p:nvPicPr>
            <p:cNvPr id="24" name="Picture 9" descr="http://blog.timesunion.com/opinion/files/2012/03/0328_WVbooks.jpg"/>
            <p:cNvPicPr>
              <a:picLocks noChangeAspect="1" noChangeArrowheads="1"/>
            </p:cNvPicPr>
            <p:nvPr/>
          </p:nvPicPr>
          <p:blipFill>
            <a:blip r:embed="rId2" cstate="print"/>
            <a:srcRect/>
            <a:stretch>
              <a:fillRect/>
            </a:stretch>
          </p:blipFill>
          <p:spPr bwMode="auto">
            <a:xfrm>
              <a:off x="1462008" y="1498432"/>
              <a:ext cx="657625" cy="288032"/>
            </a:xfrm>
            <a:prstGeom prst="rect">
              <a:avLst/>
            </a:prstGeom>
            <a:noFill/>
          </p:spPr>
        </p:pic>
        <p:pic>
          <p:nvPicPr>
            <p:cNvPr id="25" name="Picture 9" descr="http://blog.timesunion.com/opinion/files/2012/03/0328_WVbooks.jpg"/>
            <p:cNvPicPr>
              <a:picLocks noChangeAspect="1" noChangeArrowheads="1"/>
            </p:cNvPicPr>
            <p:nvPr/>
          </p:nvPicPr>
          <p:blipFill>
            <a:blip r:embed="rId2" cstate="print"/>
            <a:srcRect/>
            <a:stretch>
              <a:fillRect/>
            </a:stretch>
          </p:blipFill>
          <p:spPr bwMode="auto">
            <a:xfrm>
              <a:off x="1462008" y="1354416"/>
              <a:ext cx="657625" cy="288032"/>
            </a:xfrm>
            <a:prstGeom prst="rect">
              <a:avLst/>
            </a:prstGeom>
            <a:noFill/>
          </p:spPr>
        </p:pic>
      </p:grpSp>
      <p:pic>
        <p:nvPicPr>
          <p:cNvPr id="26" name="Picture 4" descr="https://encrypted-tbn3.gstatic.com/images?q=tbn:ANd9GcRPiXnFPftA0WkeM52lMws3sbf4U_Q-j9Tk4OXd7_brQIl0aRY7"/>
          <p:cNvPicPr>
            <a:picLocks noChangeAspect="1" noChangeArrowheads="1"/>
          </p:cNvPicPr>
          <p:nvPr/>
        </p:nvPicPr>
        <p:blipFill>
          <a:blip r:embed="rId3" cstate="print"/>
          <a:srcRect/>
          <a:stretch>
            <a:fillRect/>
          </a:stretch>
        </p:blipFill>
        <p:spPr bwMode="auto">
          <a:xfrm>
            <a:off x="343153" y="5222922"/>
            <a:ext cx="1248833" cy="957263"/>
          </a:xfrm>
          <a:prstGeom prst="rect">
            <a:avLst/>
          </a:prstGeom>
          <a:noFill/>
          <a:ln w="9525">
            <a:noFill/>
            <a:miter lim="800000"/>
            <a:headEnd/>
            <a:tailEnd/>
          </a:ln>
        </p:spPr>
      </p:pic>
      <p:sp>
        <p:nvSpPr>
          <p:cNvPr id="27" name="Rettangolo 26"/>
          <p:cNvSpPr/>
          <p:nvPr/>
        </p:nvSpPr>
        <p:spPr>
          <a:xfrm>
            <a:off x="285845" y="4249271"/>
            <a:ext cx="4703013" cy="224076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Cilindro 27"/>
          <p:cNvSpPr/>
          <p:nvPr/>
        </p:nvSpPr>
        <p:spPr>
          <a:xfrm>
            <a:off x="1687302" y="4979885"/>
            <a:ext cx="1356216" cy="1358153"/>
          </a:xfrm>
          <a:prstGeom prst="can">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uppo 60"/>
          <p:cNvGrpSpPr/>
          <p:nvPr/>
        </p:nvGrpSpPr>
        <p:grpSpPr>
          <a:xfrm>
            <a:off x="3275380" y="5080030"/>
            <a:ext cx="1184714" cy="777574"/>
            <a:chOff x="2738721" y="2248968"/>
            <a:chExt cx="888536" cy="777574"/>
          </a:xfrm>
        </p:grpSpPr>
        <p:pic>
          <p:nvPicPr>
            <p:cNvPr id="30" name="Picture 2" descr="http://www.comunitazione.it/img/cavandoli.jpg"/>
            <p:cNvPicPr>
              <a:picLocks noChangeAspect="1" noChangeArrowheads="1"/>
            </p:cNvPicPr>
            <p:nvPr/>
          </p:nvPicPr>
          <p:blipFill>
            <a:blip r:embed="rId4" cstate="print"/>
            <a:srcRect/>
            <a:stretch>
              <a:fillRect/>
            </a:stretch>
          </p:blipFill>
          <p:spPr bwMode="auto">
            <a:xfrm>
              <a:off x="2738721" y="2306462"/>
              <a:ext cx="720081" cy="720080"/>
            </a:xfrm>
            <a:prstGeom prst="rect">
              <a:avLst/>
            </a:prstGeom>
            <a:noFill/>
            <a:ln w="9525">
              <a:noFill/>
              <a:miter lim="800000"/>
              <a:headEnd/>
              <a:tailEnd/>
            </a:ln>
          </p:spPr>
        </p:pic>
        <p:pic>
          <p:nvPicPr>
            <p:cNvPr id="31" name="Picture 9" descr="http://blog.timesunion.com/opinion/files/2012/03/0328_WVbooks.jpg"/>
            <p:cNvPicPr>
              <a:picLocks noChangeAspect="1" noChangeArrowheads="1"/>
            </p:cNvPicPr>
            <p:nvPr/>
          </p:nvPicPr>
          <p:blipFill>
            <a:blip r:embed="rId2" cstate="print"/>
            <a:srcRect/>
            <a:stretch>
              <a:fillRect/>
            </a:stretch>
          </p:blipFill>
          <p:spPr bwMode="auto">
            <a:xfrm>
              <a:off x="3298444" y="2248968"/>
              <a:ext cx="328813" cy="144016"/>
            </a:xfrm>
            <a:prstGeom prst="rect">
              <a:avLst/>
            </a:prstGeom>
            <a:noFill/>
          </p:spPr>
        </p:pic>
      </p:grpSp>
      <p:sp>
        <p:nvSpPr>
          <p:cNvPr id="32" name="CasellaDiTesto 31"/>
          <p:cNvSpPr txBox="1"/>
          <p:nvPr/>
        </p:nvSpPr>
        <p:spPr>
          <a:xfrm>
            <a:off x="2009149" y="4430542"/>
            <a:ext cx="748923" cy="369332"/>
          </a:xfrm>
          <a:prstGeom prst="rect">
            <a:avLst/>
          </a:prstGeom>
          <a:noFill/>
          <a:ln>
            <a:noFill/>
          </a:ln>
        </p:spPr>
        <p:txBody>
          <a:bodyPr wrap="none" rtlCol="0">
            <a:spAutoFit/>
          </a:bodyPr>
          <a:lstStyle/>
          <a:p>
            <a:r>
              <a:rPr lang="en-US" b="1" dirty="0" smtClean="0"/>
              <a:t>KLINK</a:t>
            </a:r>
            <a:endParaRPr lang="en-US" b="1" dirty="0"/>
          </a:p>
        </p:txBody>
      </p:sp>
      <p:sp>
        <p:nvSpPr>
          <p:cNvPr id="33" name="Cilindro 32"/>
          <p:cNvSpPr/>
          <p:nvPr/>
        </p:nvSpPr>
        <p:spPr>
          <a:xfrm>
            <a:off x="1566277" y="4764745"/>
            <a:ext cx="1647569" cy="1662949"/>
          </a:xfrm>
          <a:prstGeom prst="ca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900954" y="4079499"/>
            <a:ext cx="4791634" cy="2693979"/>
          </a:xfrm>
          <a:prstGeom prst="rect">
            <a:avLst/>
          </a:prstGeom>
          <a:noFill/>
          <a:ln w="9525">
            <a:noFill/>
            <a:miter lim="800000"/>
            <a:headEnd/>
            <a:tailEnd/>
          </a:ln>
        </p:spPr>
      </p:pic>
      <p:sp>
        <p:nvSpPr>
          <p:cNvPr id="5" name="Segnaposto contenuto 2"/>
          <p:cNvSpPr txBox="1">
            <a:spLocks/>
          </p:cNvSpPr>
          <p:nvPr/>
        </p:nvSpPr>
        <p:spPr>
          <a:xfrm>
            <a:off x="6096000" y="1162114"/>
            <a:ext cx="5257800" cy="5471951"/>
          </a:xfrm>
          <a:prstGeom prst="rect">
            <a:avLst/>
          </a:prstGeom>
        </p:spPr>
        <p:txBody>
          <a:bodyPr>
            <a:normAutofit lnSpcReduction="10000"/>
          </a:bodyPr>
          <a:lstStyle/>
          <a:p>
            <a:pPr marL="228600" lvl="0" indent="-228600">
              <a:lnSpc>
                <a:spcPct val="90000"/>
              </a:lnSpc>
              <a:spcBef>
                <a:spcPts val="1000"/>
              </a:spcBef>
              <a:buFont typeface="Arial" panose="020B0604020202020204" pitchFamily="34" charset="0"/>
              <a:buChar cha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If no pre-existing Document Management </a:t>
            </a:r>
            <a:r>
              <a:rPr lang="en-US" sz="2800" dirty="0" smtClean="0"/>
              <a:t>system or web sites</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available, to provide institutions with a easy to use tool for managing, </a:t>
            </a:r>
            <a:r>
              <a:rPr kumimoji="0" lang="en-US" sz="2800" b="0" i="0" u="none" strike="noStrike" kern="1200" cap="none" spc="0" normalizeH="0" baseline="0" noProof="0" dirty="0" err="1" smtClean="0">
                <a:ln>
                  <a:noFill/>
                </a:ln>
                <a:solidFill>
                  <a:schemeClr val="tx1"/>
                </a:solidFill>
                <a:effectLst/>
                <a:uLnTx/>
                <a:uFillTx/>
                <a:latin typeface="+mn-lt"/>
                <a:ea typeface="+mn-ea"/>
                <a:cs typeface="+mn-cs"/>
              </a:rPr>
              <a:t>storaging</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and retrieving documents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If Document Management services pre-exists, to enhance them with: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Automatic document organization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Advanced search features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Storage and back-up services</a:t>
            </a:r>
          </a:p>
        </p:txBody>
      </p:sp>
      <p:pic>
        <p:nvPicPr>
          <p:cNvPr id="9" name="Immagine 8"/>
          <p:cNvPicPr>
            <a:picLocks noChangeAspect="1"/>
          </p:cNvPicPr>
          <p:nvPr/>
        </p:nvPicPr>
        <p:blipFill rotWithShape="1">
          <a:blip r:embed="rId3" cstate="print"/>
          <a:srcRect r="8844"/>
          <a:stretch/>
        </p:blipFill>
        <p:spPr>
          <a:xfrm>
            <a:off x="1017494" y="1162114"/>
            <a:ext cx="4558553" cy="2497754"/>
          </a:xfrm>
          <a:prstGeom prst="rect">
            <a:avLst/>
          </a:prstGeom>
        </p:spPr>
      </p:pic>
      <p:sp>
        <p:nvSpPr>
          <p:cNvPr id="4" name="Title 3"/>
          <p:cNvSpPr>
            <a:spLocks noGrp="1"/>
          </p:cNvSpPr>
          <p:nvPr>
            <p:ph type="title"/>
          </p:nvPr>
        </p:nvSpPr>
        <p:spPr/>
        <p:txBody>
          <a:bodyPr/>
          <a:lstStyle/>
          <a:p>
            <a:pPr lvl="0"/>
            <a:r>
              <a:rPr lang="en-US" dirty="0"/>
              <a:t>Benefits - Local </a:t>
            </a:r>
            <a:r>
              <a:rPr lang="en-US" dirty="0" smtClean="0"/>
              <a:t>Level</a:t>
            </a:r>
            <a:endParaRPr lang="it-IT"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rotWithShape="1">
          <a:blip r:embed="rId2" cstate="print"/>
          <a:srcRect r="8844"/>
          <a:stretch/>
        </p:blipFill>
        <p:spPr>
          <a:xfrm>
            <a:off x="1143765" y="1169799"/>
            <a:ext cx="9904470" cy="5426926"/>
          </a:xfrm>
          <a:prstGeom prst="rect">
            <a:avLst/>
          </a:prstGeom>
        </p:spPr>
      </p:pic>
      <p:sp>
        <p:nvSpPr>
          <p:cNvPr id="6" name="Title 5"/>
          <p:cNvSpPr>
            <a:spLocks noGrp="1"/>
          </p:cNvSpPr>
          <p:nvPr>
            <p:ph type="title"/>
          </p:nvPr>
        </p:nvSpPr>
        <p:spPr/>
        <p:txBody>
          <a:bodyPr>
            <a:normAutofit fontScale="90000"/>
          </a:bodyPr>
          <a:lstStyle/>
          <a:p>
            <a:pPr lvl="0"/>
            <a:r>
              <a:rPr lang="en-US" sz="2800" dirty="0">
                <a:solidFill>
                  <a:prstClr val="black"/>
                </a:solidFill>
              </a:rPr>
              <a:t>Benefits - Local Level</a:t>
            </a:r>
            <a:br>
              <a:rPr lang="en-US" sz="2800" dirty="0">
                <a:solidFill>
                  <a:prstClr val="black"/>
                </a:solidFill>
              </a:rPr>
            </a:br>
            <a:r>
              <a:rPr lang="en-US" dirty="0" smtClean="0">
                <a:solidFill>
                  <a:prstClr val="black"/>
                </a:solidFill>
              </a:rPr>
              <a:t>Search and preview documents in the browser</a:t>
            </a:r>
            <a:endParaRPr lang="it-IT"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KLINK – the rationale in few words</a:t>
            </a:r>
            <a:endParaRPr lang="en-US" dirty="0"/>
          </a:p>
        </p:txBody>
      </p:sp>
      <p:sp>
        <p:nvSpPr>
          <p:cNvPr id="3" name="Segnaposto contenuto 2"/>
          <p:cNvSpPr>
            <a:spLocks noGrp="1"/>
          </p:cNvSpPr>
          <p:nvPr>
            <p:ph idx="1"/>
          </p:nvPr>
        </p:nvSpPr>
        <p:spPr/>
        <p:txBody>
          <a:bodyPr/>
          <a:lstStyle/>
          <a:p>
            <a:r>
              <a:rPr lang="en-US" dirty="0" smtClean="0"/>
              <a:t>Knowledge Management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800" dirty="0"/>
              <a:t>Benefits - Local </a:t>
            </a:r>
            <a:r>
              <a:rPr lang="en-US" sz="2800" dirty="0" smtClean="0"/>
              <a:t>Level</a:t>
            </a:r>
            <a:br>
              <a:rPr lang="en-US" sz="2800" dirty="0" smtClean="0"/>
            </a:br>
            <a:r>
              <a:rPr lang="en-US" dirty="0" smtClean="0"/>
              <a:t>Geo-position documents</a:t>
            </a:r>
            <a:endParaRPr lang="it-IT" dirty="0"/>
          </a:p>
        </p:txBody>
      </p:sp>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87506" y="838831"/>
            <a:ext cx="10287000" cy="6390634"/>
          </a:xfrm>
          <a:prstGeom prst="rect">
            <a:avLst/>
          </a:prstGeom>
        </p:spPr>
      </p:pic>
    </p:spTree>
    <p:extLst>
      <p:ext uri="{BB962C8B-B14F-4D97-AF65-F5344CB8AC3E}">
        <p14:creationId xmlns:p14="http://schemas.microsoft.com/office/powerpoint/2010/main" xmlns="" val="11777720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lvl="0"/>
            <a:r>
              <a:rPr lang="en-US" sz="2800" dirty="0">
                <a:solidFill>
                  <a:prstClr val="black"/>
                </a:solidFill>
              </a:rPr>
              <a:t>Benefits - Local Level</a:t>
            </a:r>
            <a:br>
              <a:rPr lang="en-US" sz="2800" dirty="0">
                <a:solidFill>
                  <a:prstClr val="black"/>
                </a:solidFill>
              </a:rPr>
            </a:br>
            <a:r>
              <a:rPr lang="en-US" dirty="0" smtClean="0">
                <a:solidFill>
                  <a:prstClr val="black"/>
                </a:solidFill>
              </a:rPr>
              <a:t>Enhance search on existing systems</a:t>
            </a:r>
            <a:endParaRPr lang="it-IT" dirty="0"/>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95083" y="883854"/>
            <a:ext cx="10771094" cy="6691368"/>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sz="2800" dirty="0" smtClean="0">
                <a:solidFill>
                  <a:prstClr val="black"/>
                </a:solidFill>
              </a:rPr>
              <a:t>Benefits - Local Level</a:t>
            </a:r>
            <a:br>
              <a:rPr lang="en-US" sz="2800" dirty="0" smtClean="0">
                <a:solidFill>
                  <a:prstClr val="black"/>
                </a:solidFill>
              </a:rPr>
            </a:br>
            <a:r>
              <a:rPr lang="en-US" dirty="0" smtClean="0">
                <a:solidFill>
                  <a:prstClr val="black"/>
                </a:solidFill>
              </a:rPr>
              <a:t>Search and preview documents in the browser</a:t>
            </a:r>
            <a:endParaRPr lang="en-US" dirty="0"/>
          </a:p>
        </p:txBody>
      </p:sp>
      <p:pic>
        <p:nvPicPr>
          <p:cNvPr id="3"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87506" y="939325"/>
            <a:ext cx="9941640" cy="6176084"/>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Freeform 9"/>
          <p:cNvSpPr/>
          <p:nvPr/>
        </p:nvSpPr>
        <p:spPr>
          <a:xfrm>
            <a:off x="4413769" y="-466529"/>
            <a:ext cx="7911972" cy="7613779"/>
          </a:xfrm>
          <a:custGeom>
            <a:avLst/>
            <a:gdLst>
              <a:gd name="connsiteX0" fmla="*/ 1922106 w 7576457"/>
              <a:gd name="connsiteY0" fmla="*/ 186612 h 7613779"/>
              <a:gd name="connsiteX1" fmla="*/ 279919 w 7576457"/>
              <a:gd name="connsiteY1" fmla="*/ 3153747 h 7613779"/>
              <a:gd name="connsiteX2" fmla="*/ 0 w 7576457"/>
              <a:gd name="connsiteY2" fmla="*/ 4413379 h 7613779"/>
              <a:gd name="connsiteX3" fmla="*/ 1922106 w 7576457"/>
              <a:gd name="connsiteY3" fmla="*/ 4805265 h 7613779"/>
              <a:gd name="connsiteX4" fmla="*/ 401217 w 7576457"/>
              <a:gd name="connsiteY4" fmla="*/ 7613779 h 7613779"/>
              <a:gd name="connsiteX5" fmla="*/ 7576457 w 7576457"/>
              <a:gd name="connsiteY5" fmla="*/ 7511142 h 7613779"/>
              <a:gd name="connsiteX6" fmla="*/ 7548466 w 7576457"/>
              <a:gd name="connsiteY6" fmla="*/ 0 h 7613779"/>
              <a:gd name="connsiteX7" fmla="*/ 1922106 w 7576457"/>
              <a:gd name="connsiteY7" fmla="*/ 186612 h 7613779"/>
              <a:gd name="connsiteX0" fmla="*/ 1922106 w 7576457"/>
              <a:gd name="connsiteY0" fmla="*/ 186612 h 7613779"/>
              <a:gd name="connsiteX1" fmla="*/ 1035699 w 7576457"/>
              <a:gd name="connsiteY1" fmla="*/ 2230017 h 7613779"/>
              <a:gd name="connsiteX2" fmla="*/ 0 w 7576457"/>
              <a:gd name="connsiteY2" fmla="*/ 4413379 h 7613779"/>
              <a:gd name="connsiteX3" fmla="*/ 1922106 w 7576457"/>
              <a:gd name="connsiteY3" fmla="*/ 4805265 h 7613779"/>
              <a:gd name="connsiteX4" fmla="*/ 401217 w 7576457"/>
              <a:gd name="connsiteY4" fmla="*/ 7613779 h 7613779"/>
              <a:gd name="connsiteX5" fmla="*/ 7576457 w 7576457"/>
              <a:gd name="connsiteY5" fmla="*/ 7511142 h 7613779"/>
              <a:gd name="connsiteX6" fmla="*/ 7548466 w 7576457"/>
              <a:gd name="connsiteY6" fmla="*/ 0 h 7613779"/>
              <a:gd name="connsiteX7" fmla="*/ 1922106 w 7576457"/>
              <a:gd name="connsiteY7" fmla="*/ 186612 h 7613779"/>
              <a:gd name="connsiteX0" fmla="*/ 1922106 w 7576457"/>
              <a:gd name="connsiteY0" fmla="*/ 186612 h 7613779"/>
              <a:gd name="connsiteX1" fmla="*/ 1427585 w 7576457"/>
              <a:gd name="connsiteY1" fmla="*/ 2444621 h 7613779"/>
              <a:gd name="connsiteX2" fmla="*/ 0 w 7576457"/>
              <a:gd name="connsiteY2" fmla="*/ 4413379 h 7613779"/>
              <a:gd name="connsiteX3" fmla="*/ 1922106 w 7576457"/>
              <a:gd name="connsiteY3" fmla="*/ 4805265 h 7613779"/>
              <a:gd name="connsiteX4" fmla="*/ 401217 w 7576457"/>
              <a:gd name="connsiteY4" fmla="*/ 7613779 h 7613779"/>
              <a:gd name="connsiteX5" fmla="*/ 7576457 w 7576457"/>
              <a:gd name="connsiteY5" fmla="*/ 7511142 h 7613779"/>
              <a:gd name="connsiteX6" fmla="*/ 7548466 w 7576457"/>
              <a:gd name="connsiteY6" fmla="*/ 0 h 7613779"/>
              <a:gd name="connsiteX7" fmla="*/ 1922106 w 7576457"/>
              <a:gd name="connsiteY7" fmla="*/ 186612 h 7613779"/>
              <a:gd name="connsiteX0" fmla="*/ 1520889 w 7175240"/>
              <a:gd name="connsiteY0" fmla="*/ 186612 h 7613779"/>
              <a:gd name="connsiteX1" fmla="*/ 1026368 w 7175240"/>
              <a:gd name="connsiteY1" fmla="*/ 2444621 h 7613779"/>
              <a:gd name="connsiteX2" fmla="*/ 270587 w 7175240"/>
              <a:gd name="connsiteY2" fmla="*/ 5421085 h 7613779"/>
              <a:gd name="connsiteX3" fmla="*/ 1520889 w 7175240"/>
              <a:gd name="connsiteY3" fmla="*/ 4805265 h 7613779"/>
              <a:gd name="connsiteX4" fmla="*/ 0 w 7175240"/>
              <a:gd name="connsiteY4" fmla="*/ 7613779 h 7613779"/>
              <a:gd name="connsiteX5" fmla="*/ 7175240 w 7175240"/>
              <a:gd name="connsiteY5" fmla="*/ 7511142 h 7613779"/>
              <a:gd name="connsiteX6" fmla="*/ 7147249 w 7175240"/>
              <a:gd name="connsiteY6" fmla="*/ 0 h 7613779"/>
              <a:gd name="connsiteX7" fmla="*/ 1520889 w 7175240"/>
              <a:gd name="connsiteY7" fmla="*/ 186612 h 7613779"/>
              <a:gd name="connsiteX0" fmla="*/ 1520889 w 7175240"/>
              <a:gd name="connsiteY0" fmla="*/ 186612 h 7613779"/>
              <a:gd name="connsiteX1" fmla="*/ 1026368 w 7175240"/>
              <a:gd name="connsiteY1" fmla="*/ 2444621 h 7613779"/>
              <a:gd name="connsiteX2" fmla="*/ 270587 w 7175240"/>
              <a:gd name="connsiteY2" fmla="*/ 5421085 h 7613779"/>
              <a:gd name="connsiteX3" fmla="*/ 1856791 w 7175240"/>
              <a:gd name="connsiteY3" fmla="*/ 3657600 h 7613779"/>
              <a:gd name="connsiteX4" fmla="*/ 0 w 7175240"/>
              <a:gd name="connsiteY4" fmla="*/ 7613779 h 7613779"/>
              <a:gd name="connsiteX5" fmla="*/ 7175240 w 7175240"/>
              <a:gd name="connsiteY5" fmla="*/ 7511142 h 7613779"/>
              <a:gd name="connsiteX6" fmla="*/ 7147249 w 7175240"/>
              <a:gd name="connsiteY6" fmla="*/ 0 h 7613779"/>
              <a:gd name="connsiteX7" fmla="*/ 1520889 w 7175240"/>
              <a:gd name="connsiteY7" fmla="*/ 186612 h 7613779"/>
              <a:gd name="connsiteX0" fmla="*/ 1520889 w 7175240"/>
              <a:gd name="connsiteY0" fmla="*/ 186612 h 7613779"/>
              <a:gd name="connsiteX1" fmla="*/ 1026368 w 7175240"/>
              <a:gd name="connsiteY1" fmla="*/ 2444621 h 7613779"/>
              <a:gd name="connsiteX2" fmla="*/ 625150 w 7175240"/>
              <a:gd name="connsiteY2" fmla="*/ 4432040 h 7613779"/>
              <a:gd name="connsiteX3" fmla="*/ 1856791 w 7175240"/>
              <a:gd name="connsiteY3" fmla="*/ 3657600 h 7613779"/>
              <a:gd name="connsiteX4" fmla="*/ 0 w 7175240"/>
              <a:gd name="connsiteY4" fmla="*/ 7613779 h 7613779"/>
              <a:gd name="connsiteX5" fmla="*/ 7175240 w 7175240"/>
              <a:gd name="connsiteY5" fmla="*/ 7511142 h 7613779"/>
              <a:gd name="connsiteX6" fmla="*/ 7147249 w 7175240"/>
              <a:gd name="connsiteY6" fmla="*/ 0 h 7613779"/>
              <a:gd name="connsiteX7" fmla="*/ 1520889 w 7175240"/>
              <a:gd name="connsiteY7" fmla="*/ 186612 h 7613779"/>
              <a:gd name="connsiteX0" fmla="*/ 1744824 w 7175240"/>
              <a:gd name="connsiteY0" fmla="*/ 27992 h 7613779"/>
              <a:gd name="connsiteX1" fmla="*/ 1026368 w 7175240"/>
              <a:gd name="connsiteY1" fmla="*/ 2444621 h 7613779"/>
              <a:gd name="connsiteX2" fmla="*/ 625150 w 7175240"/>
              <a:gd name="connsiteY2" fmla="*/ 4432040 h 7613779"/>
              <a:gd name="connsiteX3" fmla="*/ 1856791 w 7175240"/>
              <a:gd name="connsiteY3" fmla="*/ 3657600 h 7613779"/>
              <a:gd name="connsiteX4" fmla="*/ 0 w 7175240"/>
              <a:gd name="connsiteY4" fmla="*/ 7613779 h 7613779"/>
              <a:gd name="connsiteX5" fmla="*/ 7175240 w 7175240"/>
              <a:gd name="connsiteY5" fmla="*/ 7511142 h 7613779"/>
              <a:gd name="connsiteX6" fmla="*/ 7147249 w 7175240"/>
              <a:gd name="connsiteY6" fmla="*/ 0 h 7613779"/>
              <a:gd name="connsiteX7" fmla="*/ 1744824 w 7175240"/>
              <a:gd name="connsiteY7" fmla="*/ 27992 h 7613779"/>
              <a:gd name="connsiteX0" fmla="*/ 1744824 w 7175240"/>
              <a:gd name="connsiteY0" fmla="*/ 27992 h 7613779"/>
              <a:gd name="connsiteX1" fmla="*/ 625150 w 7175240"/>
              <a:gd name="connsiteY1" fmla="*/ 4432040 h 7613779"/>
              <a:gd name="connsiteX2" fmla="*/ 1856791 w 7175240"/>
              <a:gd name="connsiteY2" fmla="*/ 3657600 h 7613779"/>
              <a:gd name="connsiteX3" fmla="*/ 0 w 7175240"/>
              <a:gd name="connsiteY3" fmla="*/ 7613779 h 7613779"/>
              <a:gd name="connsiteX4" fmla="*/ 7175240 w 7175240"/>
              <a:gd name="connsiteY4" fmla="*/ 7511142 h 7613779"/>
              <a:gd name="connsiteX5" fmla="*/ 7147249 w 7175240"/>
              <a:gd name="connsiteY5" fmla="*/ 0 h 7613779"/>
              <a:gd name="connsiteX6" fmla="*/ 1744824 w 7175240"/>
              <a:gd name="connsiteY6" fmla="*/ 27992 h 7613779"/>
              <a:gd name="connsiteX0" fmla="*/ 1744824 w 7175240"/>
              <a:gd name="connsiteY0" fmla="*/ 27992 h 7613779"/>
              <a:gd name="connsiteX1" fmla="*/ 625150 w 7175240"/>
              <a:gd name="connsiteY1" fmla="*/ 4432040 h 7613779"/>
              <a:gd name="connsiteX2" fmla="*/ 1660849 w 7175240"/>
              <a:gd name="connsiteY2" fmla="*/ 3993502 h 7613779"/>
              <a:gd name="connsiteX3" fmla="*/ 0 w 7175240"/>
              <a:gd name="connsiteY3" fmla="*/ 7613779 h 7613779"/>
              <a:gd name="connsiteX4" fmla="*/ 7175240 w 7175240"/>
              <a:gd name="connsiteY4" fmla="*/ 7511142 h 7613779"/>
              <a:gd name="connsiteX5" fmla="*/ 7147249 w 7175240"/>
              <a:gd name="connsiteY5" fmla="*/ 0 h 7613779"/>
              <a:gd name="connsiteX6" fmla="*/ 1744824 w 7175240"/>
              <a:gd name="connsiteY6" fmla="*/ 27992 h 7613779"/>
              <a:gd name="connsiteX0" fmla="*/ 1978090 w 7175240"/>
              <a:gd name="connsiteY0" fmla="*/ 46653 h 7613779"/>
              <a:gd name="connsiteX1" fmla="*/ 625150 w 7175240"/>
              <a:gd name="connsiteY1" fmla="*/ 4432040 h 7613779"/>
              <a:gd name="connsiteX2" fmla="*/ 1660849 w 7175240"/>
              <a:gd name="connsiteY2" fmla="*/ 3993502 h 7613779"/>
              <a:gd name="connsiteX3" fmla="*/ 0 w 7175240"/>
              <a:gd name="connsiteY3" fmla="*/ 7613779 h 7613779"/>
              <a:gd name="connsiteX4" fmla="*/ 7175240 w 7175240"/>
              <a:gd name="connsiteY4" fmla="*/ 7511142 h 7613779"/>
              <a:gd name="connsiteX5" fmla="*/ 7147249 w 7175240"/>
              <a:gd name="connsiteY5" fmla="*/ 0 h 7613779"/>
              <a:gd name="connsiteX6" fmla="*/ 1978090 w 7175240"/>
              <a:gd name="connsiteY6" fmla="*/ 46653 h 7613779"/>
              <a:gd name="connsiteX0" fmla="*/ 1978090 w 7175240"/>
              <a:gd name="connsiteY0" fmla="*/ 46653 h 7613779"/>
              <a:gd name="connsiteX1" fmla="*/ 625150 w 7175240"/>
              <a:gd name="connsiteY1" fmla="*/ 4432040 h 7613779"/>
              <a:gd name="connsiteX2" fmla="*/ 0 w 7175240"/>
              <a:gd name="connsiteY2" fmla="*/ 7613779 h 7613779"/>
              <a:gd name="connsiteX3" fmla="*/ 7175240 w 7175240"/>
              <a:gd name="connsiteY3" fmla="*/ 7511142 h 7613779"/>
              <a:gd name="connsiteX4" fmla="*/ 7147249 w 7175240"/>
              <a:gd name="connsiteY4" fmla="*/ 0 h 7613779"/>
              <a:gd name="connsiteX5" fmla="*/ 1978090 w 7175240"/>
              <a:gd name="connsiteY5" fmla="*/ 46653 h 7613779"/>
              <a:gd name="connsiteX0" fmla="*/ 1978090 w 7175240"/>
              <a:gd name="connsiteY0" fmla="*/ 46653 h 7613779"/>
              <a:gd name="connsiteX1" fmla="*/ 0 w 7175240"/>
              <a:gd name="connsiteY1" fmla="*/ 7613779 h 7613779"/>
              <a:gd name="connsiteX2" fmla="*/ 7175240 w 7175240"/>
              <a:gd name="connsiteY2" fmla="*/ 7511142 h 7613779"/>
              <a:gd name="connsiteX3" fmla="*/ 7147249 w 7175240"/>
              <a:gd name="connsiteY3" fmla="*/ 0 h 7613779"/>
              <a:gd name="connsiteX4" fmla="*/ 1978090 w 7175240"/>
              <a:gd name="connsiteY4" fmla="*/ 46653 h 7613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5240" h="7613779">
                <a:moveTo>
                  <a:pt x="1978090" y="46653"/>
                </a:moveTo>
                <a:lnTo>
                  <a:pt x="0" y="7613779"/>
                </a:lnTo>
                <a:lnTo>
                  <a:pt x="7175240" y="7511142"/>
                </a:lnTo>
                <a:lnTo>
                  <a:pt x="7147249" y="0"/>
                </a:lnTo>
                <a:lnTo>
                  <a:pt x="1978090" y="466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Title 7"/>
          <p:cNvSpPr>
            <a:spLocks noGrp="1"/>
          </p:cNvSpPr>
          <p:nvPr>
            <p:ph type="title"/>
          </p:nvPr>
        </p:nvSpPr>
        <p:spPr/>
        <p:txBody>
          <a:bodyPr/>
          <a:lstStyle/>
          <a:p>
            <a:pPr lvl="0"/>
            <a:r>
              <a:rPr lang="en-US" dirty="0" smtClean="0">
                <a:solidFill>
                  <a:schemeClr val="bg1"/>
                </a:solidFill>
              </a:rPr>
              <a:t>KLINK </a:t>
            </a:r>
            <a:r>
              <a:rPr lang="en-US" dirty="0">
                <a:solidFill>
                  <a:schemeClr val="bg1"/>
                </a:solidFill>
              </a:rPr>
              <a:t>/ </a:t>
            </a:r>
            <a:r>
              <a:rPr lang="en-US" dirty="0" smtClean="0">
                <a:solidFill>
                  <a:schemeClr val="bg1"/>
                </a:solidFill>
              </a:rPr>
              <a:t>Storage servi</a:t>
            </a:r>
            <a:r>
              <a:rPr lang="en-US" dirty="0" smtClean="0"/>
              <a:t>ces</a:t>
            </a:r>
            <a:endParaRPr lang="it-IT" dirty="0"/>
          </a:p>
        </p:txBody>
      </p:sp>
      <p:sp>
        <p:nvSpPr>
          <p:cNvPr id="9" name="Content Placeholder 8"/>
          <p:cNvSpPr>
            <a:spLocks noGrp="1"/>
          </p:cNvSpPr>
          <p:nvPr>
            <p:ph idx="1"/>
          </p:nvPr>
        </p:nvSpPr>
        <p:spPr>
          <a:xfrm>
            <a:off x="511629" y="1461731"/>
            <a:ext cx="4424265" cy="4351338"/>
          </a:xfrm>
        </p:spPr>
        <p:txBody>
          <a:bodyPr>
            <a:normAutofit/>
          </a:bodyPr>
          <a:lstStyle/>
          <a:p>
            <a:r>
              <a:rPr lang="it-IT" dirty="0" smtClean="0">
                <a:solidFill>
                  <a:schemeClr val="bg1"/>
                </a:solidFill>
              </a:rPr>
              <a:t>File upload on </a:t>
            </a:r>
            <a:r>
              <a:rPr lang="it-IT" dirty="0" err="1" smtClean="0">
                <a:solidFill>
                  <a:schemeClr val="bg1"/>
                </a:solidFill>
              </a:rPr>
              <a:t>your</a:t>
            </a:r>
            <a:r>
              <a:rPr lang="it-IT" dirty="0" smtClean="0">
                <a:solidFill>
                  <a:schemeClr val="bg1"/>
                </a:solidFill>
              </a:rPr>
              <a:t> </a:t>
            </a:r>
            <a:r>
              <a:rPr lang="it-IT" dirty="0" err="1" smtClean="0">
                <a:solidFill>
                  <a:schemeClr val="bg1"/>
                </a:solidFill>
              </a:rPr>
              <a:t>own</a:t>
            </a:r>
            <a:r>
              <a:rPr lang="it-IT" dirty="0" smtClean="0">
                <a:solidFill>
                  <a:schemeClr val="bg1"/>
                </a:solidFill>
              </a:rPr>
              <a:t> server</a:t>
            </a:r>
          </a:p>
          <a:p>
            <a:r>
              <a:rPr lang="it-IT" dirty="0" err="1" smtClean="0">
                <a:solidFill>
                  <a:schemeClr val="bg1"/>
                </a:solidFill>
              </a:rPr>
              <a:t>Relaxing</a:t>
            </a:r>
            <a:r>
              <a:rPr lang="it-IT" dirty="0" smtClean="0">
                <a:solidFill>
                  <a:schemeClr val="bg1"/>
                </a:solidFill>
              </a:rPr>
              <a:t> the </a:t>
            </a:r>
            <a:r>
              <a:rPr lang="it-IT" dirty="0" err="1" smtClean="0">
                <a:solidFill>
                  <a:schemeClr val="bg1"/>
                </a:solidFill>
              </a:rPr>
              <a:t>need</a:t>
            </a:r>
            <a:r>
              <a:rPr lang="it-IT" dirty="0" smtClean="0">
                <a:solidFill>
                  <a:schemeClr val="bg1"/>
                </a:solidFill>
              </a:rPr>
              <a:t> </a:t>
            </a:r>
            <a:r>
              <a:rPr lang="it-IT" dirty="0" err="1" smtClean="0">
                <a:solidFill>
                  <a:schemeClr val="bg1"/>
                </a:solidFill>
              </a:rPr>
              <a:t>to</a:t>
            </a:r>
            <a:r>
              <a:rPr lang="it-IT" dirty="0" smtClean="0">
                <a:solidFill>
                  <a:schemeClr val="bg1"/>
                </a:solidFill>
              </a:rPr>
              <a:t> </a:t>
            </a:r>
            <a:r>
              <a:rPr lang="it-IT" dirty="0" err="1" smtClean="0">
                <a:solidFill>
                  <a:schemeClr val="bg1"/>
                </a:solidFill>
              </a:rPr>
              <a:t>organize</a:t>
            </a:r>
            <a:r>
              <a:rPr lang="it-IT" dirty="0" smtClean="0">
                <a:solidFill>
                  <a:schemeClr val="bg1"/>
                </a:solidFill>
              </a:rPr>
              <a:t> </a:t>
            </a:r>
            <a:r>
              <a:rPr lang="it-IT" dirty="0" err="1" smtClean="0">
                <a:solidFill>
                  <a:schemeClr val="bg1"/>
                </a:solidFill>
              </a:rPr>
              <a:t>documents</a:t>
            </a:r>
            <a:r>
              <a:rPr lang="it-IT" dirty="0" smtClean="0">
                <a:solidFill>
                  <a:schemeClr val="bg1"/>
                </a:solidFill>
              </a:rPr>
              <a:t> in </a:t>
            </a:r>
            <a:r>
              <a:rPr lang="it-IT" dirty="0" err="1" smtClean="0">
                <a:solidFill>
                  <a:schemeClr val="bg1"/>
                </a:solidFill>
              </a:rPr>
              <a:t>folders</a:t>
            </a:r>
            <a:endParaRPr lang="it-IT" dirty="0" smtClean="0">
              <a:solidFill>
                <a:schemeClr val="bg1"/>
              </a:solidFill>
            </a:endParaRPr>
          </a:p>
          <a:p>
            <a:r>
              <a:rPr lang="it-IT" dirty="0" smtClean="0">
                <a:solidFill>
                  <a:schemeClr val="bg1"/>
                </a:solidFill>
              </a:rPr>
              <a:t>Full </a:t>
            </a:r>
            <a:r>
              <a:rPr lang="it-IT" dirty="0" err="1" smtClean="0">
                <a:solidFill>
                  <a:schemeClr val="bg1"/>
                </a:solidFill>
              </a:rPr>
              <a:t>document</a:t>
            </a:r>
            <a:r>
              <a:rPr lang="it-IT" dirty="0" smtClean="0">
                <a:solidFill>
                  <a:schemeClr val="bg1"/>
                </a:solidFill>
              </a:rPr>
              <a:t> </a:t>
            </a:r>
            <a:r>
              <a:rPr lang="it-IT" dirty="0" err="1" smtClean="0">
                <a:solidFill>
                  <a:schemeClr val="bg1"/>
                </a:solidFill>
              </a:rPr>
              <a:t>search</a:t>
            </a:r>
            <a:endParaRPr lang="it-IT" dirty="0" smtClean="0">
              <a:solidFill>
                <a:schemeClr val="bg1"/>
              </a:solidFill>
            </a:endParaRPr>
          </a:p>
          <a:p>
            <a:r>
              <a:rPr lang="it-IT" dirty="0" smtClean="0">
                <a:solidFill>
                  <a:schemeClr val="bg1"/>
                </a:solidFill>
              </a:rPr>
              <a:t>GIS </a:t>
            </a:r>
            <a:r>
              <a:rPr lang="it-IT" dirty="0" err="1" smtClean="0">
                <a:solidFill>
                  <a:schemeClr val="bg1"/>
                </a:solidFill>
              </a:rPr>
              <a:t>integration</a:t>
            </a:r>
            <a:endParaRPr lang="it-IT" dirty="0" smtClean="0">
              <a:solidFill>
                <a:schemeClr val="bg1"/>
              </a:solidFill>
            </a:endParaRPr>
          </a:p>
        </p:txBody>
      </p:sp>
      <p:pic>
        <p:nvPicPr>
          <p:cNvPr id="1026" name="Picture 2" descr="dropbox-logo_stacked_2.png (960×960)"/>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096000" y="5213371"/>
            <a:ext cx="1644629" cy="1644629"/>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Content Placeholder 8"/>
          <p:cNvSpPr txBox="1">
            <a:spLocks/>
          </p:cNvSpPr>
          <p:nvPr/>
        </p:nvSpPr>
        <p:spPr>
          <a:xfrm>
            <a:off x="6383267" y="1361636"/>
            <a:ext cx="5101356" cy="40781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smtClean="0"/>
              <a:t>File upload on </a:t>
            </a:r>
            <a:r>
              <a:rPr lang="it-IT" dirty="0" err="1" smtClean="0"/>
              <a:t>external</a:t>
            </a:r>
            <a:r>
              <a:rPr lang="it-IT" dirty="0" smtClean="0"/>
              <a:t> server</a:t>
            </a:r>
          </a:p>
          <a:p>
            <a:r>
              <a:rPr lang="it-IT" dirty="0" smtClean="0"/>
              <a:t>Folder </a:t>
            </a:r>
            <a:r>
              <a:rPr lang="it-IT" dirty="0" err="1" smtClean="0"/>
              <a:t>organization</a:t>
            </a:r>
            <a:endParaRPr lang="it-IT" dirty="0" smtClean="0"/>
          </a:p>
          <a:p>
            <a:r>
              <a:rPr lang="it-IT" dirty="0" smtClean="0"/>
              <a:t>Simple </a:t>
            </a:r>
            <a:r>
              <a:rPr lang="it-IT" dirty="0" err="1" smtClean="0"/>
              <a:t>search</a:t>
            </a:r>
            <a:r>
              <a:rPr lang="it-IT" dirty="0" smtClean="0"/>
              <a:t> </a:t>
            </a:r>
            <a:r>
              <a:rPr lang="it-IT" dirty="0" err="1" smtClean="0"/>
              <a:t>based</a:t>
            </a:r>
            <a:r>
              <a:rPr lang="it-IT" dirty="0" smtClean="0"/>
              <a:t> on </a:t>
            </a:r>
            <a:r>
              <a:rPr lang="it-IT" dirty="0" err="1" smtClean="0"/>
              <a:t>document</a:t>
            </a:r>
            <a:r>
              <a:rPr lang="it-IT" dirty="0" smtClean="0"/>
              <a:t> </a:t>
            </a:r>
            <a:r>
              <a:rPr lang="it-IT" dirty="0" err="1" smtClean="0"/>
              <a:t>name</a:t>
            </a:r>
            <a:endParaRPr lang="it-IT" dirty="0" smtClean="0"/>
          </a:p>
          <a:p>
            <a:r>
              <a:rPr lang="it-IT" dirty="0" smtClean="0"/>
              <a:t>No GIS </a:t>
            </a:r>
            <a:r>
              <a:rPr lang="it-IT" dirty="0" err="1" smtClean="0"/>
              <a:t>integration</a:t>
            </a:r>
            <a:endParaRPr lang="it-IT" dirty="0" smtClean="0"/>
          </a:p>
        </p:txBody>
      </p:sp>
      <p:pic>
        <p:nvPicPr>
          <p:cNvPr id="1028" name="Picture 4" descr="OneDrive-Logo.png (1983×62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77729" y="5283860"/>
            <a:ext cx="2552356" cy="804450"/>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Google Drive Logo 2 with Text.png (1869×43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083899" y="6135904"/>
            <a:ext cx="2646186" cy="61022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6088574" y="1680889"/>
            <a:ext cx="6096000" cy="3427326"/>
          </a:xfrm>
          <a:prstGeom prst="rect">
            <a:avLst/>
          </a:prstGeom>
          <a:noFill/>
          <a:ln w="9525">
            <a:noFill/>
            <a:miter lim="800000"/>
            <a:headEnd/>
            <a:tailEnd/>
          </a:ln>
        </p:spPr>
      </p:pic>
      <p:pic>
        <p:nvPicPr>
          <p:cNvPr id="3" name="Picture 2"/>
          <p:cNvPicPr>
            <a:picLocks noChangeAspect="1" noChangeArrowheads="1"/>
          </p:cNvPicPr>
          <p:nvPr/>
        </p:nvPicPr>
        <p:blipFill>
          <a:blip r:embed="rId3" cstate="print"/>
          <a:srcRect/>
          <a:stretch>
            <a:fillRect/>
          </a:stretch>
        </p:blipFill>
        <p:spPr bwMode="auto">
          <a:xfrm>
            <a:off x="0" y="1680889"/>
            <a:ext cx="6074007" cy="3414961"/>
          </a:xfrm>
          <a:prstGeom prst="rect">
            <a:avLst/>
          </a:prstGeom>
          <a:noFill/>
          <a:ln w="9525">
            <a:noFill/>
            <a:miter lim="800000"/>
            <a:headEnd/>
            <a:tailEnd/>
          </a:ln>
        </p:spPr>
      </p:pic>
      <p:sp>
        <p:nvSpPr>
          <p:cNvPr id="4" name="Titolo 1"/>
          <p:cNvSpPr txBox="1">
            <a:spLocks/>
          </p:cNvSpPr>
          <p:nvPr/>
        </p:nvSpPr>
        <p:spPr>
          <a:xfrm>
            <a:off x="838200" y="365125"/>
            <a:ext cx="10515600" cy="1325563"/>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Google / KLINK</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CasellaDiTesto 4"/>
          <p:cNvSpPr txBox="1"/>
          <p:nvPr/>
        </p:nvSpPr>
        <p:spPr>
          <a:xfrm>
            <a:off x="215154" y="5459506"/>
            <a:ext cx="5880846" cy="1200329"/>
          </a:xfrm>
          <a:prstGeom prst="rect">
            <a:avLst/>
          </a:prstGeom>
          <a:noFill/>
        </p:spPr>
        <p:txBody>
          <a:bodyPr wrap="square" rtlCol="0">
            <a:spAutoFit/>
          </a:bodyPr>
          <a:lstStyle/>
          <a:p>
            <a:pPr algn="ctr"/>
            <a:r>
              <a:rPr lang="en-US" sz="2400" b="1" dirty="0" smtClean="0">
                <a:solidFill>
                  <a:schemeClr val="accent2">
                    <a:lumMod val="75000"/>
                  </a:schemeClr>
                </a:solidFill>
              </a:rPr>
              <a:t>Google deals with any documents put on the web by heterogeneous users and for multiple and different reasons </a:t>
            </a:r>
            <a:endParaRPr lang="en-US" sz="2400" b="1" dirty="0">
              <a:solidFill>
                <a:schemeClr val="accent2">
                  <a:lumMod val="75000"/>
                </a:schemeClr>
              </a:solidFill>
            </a:endParaRPr>
          </a:p>
        </p:txBody>
      </p:sp>
      <p:sp>
        <p:nvSpPr>
          <p:cNvPr id="6" name="CasellaDiTesto 5"/>
          <p:cNvSpPr txBox="1"/>
          <p:nvPr/>
        </p:nvSpPr>
        <p:spPr>
          <a:xfrm>
            <a:off x="6562165" y="5423649"/>
            <a:ext cx="5298141" cy="1200329"/>
          </a:xfrm>
          <a:prstGeom prst="rect">
            <a:avLst/>
          </a:prstGeom>
          <a:noFill/>
        </p:spPr>
        <p:txBody>
          <a:bodyPr wrap="square" rtlCol="0">
            <a:spAutoFit/>
          </a:bodyPr>
          <a:lstStyle/>
          <a:p>
            <a:pPr algn="ctr"/>
            <a:r>
              <a:rPr lang="en-US" sz="2400" b="1" dirty="0" smtClean="0">
                <a:solidFill>
                  <a:schemeClr val="accent2">
                    <a:lumMod val="75000"/>
                  </a:schemeClr>
                </a:solidFill>
              </a:rPr>
              <a:t>KLINK deals with only documents intentionally uploaded by the stakeholders</a:t>
            </a:r>
            <a:endParaRPr lang="en-US" sz="2400" b="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Benefits – Global Level</a:t>
            </a:r>
            <a:endParaRPr lang="en-US" dirty="0"/>
          </a:p>
        </p:txBody>
      </p:sp>
      <p:sp>
        <p:nvSpPr>
          <p:cNvPr id="3" name="Segnaposto contenuto 2"/>
          <p:cNvSpPr>
            <a:spLocks noGrp="1"/>
          </p:cNvSpPr>
          <p:nvPr>
            <p:ph idx="1"/>
          </p:nvPr>
        </p:nvSpPr>
        <p:spPr>
          <a:xfrm>
            <a:off x="5132064" y="1825625"/>
            <a:ext cx="6221735" cy="4351338"/>
          </a:xfrm>
        </p:spPr>
        <p:txBody>
          <a:bodyPr>
            <a:normAutofit/>
          </a:bodyPr>
          <a:lstStyle/>
          <a:p>
            <a:r>
              <a:rPr lang="en-US" dirty="0" smtClean="0"/>
              <a:t>Documents sharing among institutions</a:t>
            </a:r>
          </a:p>
          <a:p>
            <a:pPr lvl="1"/>
            <a:r>
              <a:rPr lang="en-US" dirty="0" smtClean="0"/>
              <a:t>by preserving ownership</a:t>
            </a:r>
          </a:p>
          <a:p>
            <a:pPr lvl="1"/>
            <a:r>
              <a:rPr lang="en-US" dirty="0" smtClean="0"/>
              <a:t>by preserving internal local policies</a:t>
            </a:r>
          </a:p>
          <a:p>
            <a:pPr lvl="1"/>
            <a:r>
              <a:rPr lang="en-US" dirty="0" smtClean="0"/>
              <a:t>without forcing anybody to share</a:t>
            </a:r>
          </a:p>
          <a:p>
            <a:r>
              <a:rPr lang="en-US" dirty="0" smtClean="0"/>
              <a:t>Detecting reliable information sources</a:t>
            </a:r>
          </a:p>
          <a:p>
            <a:r>
              <a:rPr lang="en-US" dirty="0" smtClean="0"/>
              <a:t>Promoting resources and contributions and access to information</a:t>
            </a:r>
          </a:p>
        </p:txBody>
      </p:sp>
      <p:grpSp>
        <p:nvGrpSpPr>
          <p:cNvPr id="4" name="Gruppo 12"/>
          <p:cNvGrpSpPr/>
          <p:nvPr/>
        </p:nvGrpSpPr>
        <p:grpSpPr>
          <a:xfrm>
            <a:off x="309937" y="4252327"/>
            <a:ext cx="3840427" cy="2376645"/>
            <a:chOff x="516039" y="1158742"/>
            <a:chExt cx="6468884" cy="5587373"/>
          </a:xfrm>
        </p:grpSpPr>
        <p:pic>
          <p:nvPicPr>
            <p:cNvPr id="5"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43014" y="1500943"/>
              <a:ext cx="875313" cy="1046826"/>
            </a:xfrm>
            <a:prstGeom prst="rect">
              <a:avLst/>
            </a:prstGeom>
          </p:spPr>
        </p:pic>
        <p:pic>
          <p:nvPicPr>
            <p:cNvPr id="6" name="Pictur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339344" y="1959616"/>
              <a:ext cx="875313" cy="1046826"/>
            </a:xfrm>
            <a:prstGeom prst="rect">
              <a:avLst/>
            </a:prstGeom>
          </p:spPr>
        </p:pic>
        <p:pic>
          <p:nvPicPr>
            <p:cNvPr id="7" name="Picture 10"/>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17611" y="4143159"/>
              <a:ext cx="875313" cy="1046826"/>
            </a:xfrm>
            <a:prstGeom prst="rect">
              <a:avLst/>
            </a:prstGeom>
          </p:spPr>
        </p:pic>
        <p:pic>
          <p:nvPicPr>
            <p:cNvPr id="8" name="Picture 1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91944" y="4768457"/>
              <a:ext cx="875313" cy="1046826"/>
            </a:xfrm>
            <a:prstGeom prst="rect">
              <a:avLst/>
            </a:prstGeom>
          </p:spPr>
        </p:pic>
        <p:pic>
          <p:nvPicPr>
            <p:cNvPr id="9" name="Picture 1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056318" y="3665773"/>
              <a:ext cx="875313" cy="1046826"/>
            </a:xfrm>
            <a:prstGeom prst="rect">
              <a:avLst/>
            </a:prstGeom>
          </p:spPr>
        </p:pic>
        <p:pic>
          <p:nvPicPr>
            <p:cNvPr id="10" name="Picture 1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158240" y="2392493"/>
              <a:ext cx="875313" cy="1046826"/>
            </a:xfrm>
            <a:prstGeom prst="rect">
              <a:avLst/>
            </a:prstGeom>
          </p:spPr>
        </p:pic>
        <p:pic>
          <p:nvPicPr>
            <p:cNvPr id="11"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272958" y="1373558"/>
              <a:ext cx="573209" cy="724287"/>
            </a:xfrm>
            <a:prstGeom prst="rect">
              <a:avLst/>
            </a:prstGeom>
          </p:spPr>
        </p:pic>
        <p:pic>
          <p:nvPicPr>
            <p:cNvPr id="12" name="Picture 1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158230" y="1597472"/>
              <a:ext cx="573209" cy="724287"/>
            </a:xfrm>
            <a:prstGeom prst="rect">
              <a:avLst/>
            </a:prstGeom>
          </p:spPr>
        </p:pic>
        <p:pic>
          <p:nvPicPr>
            <p:cNvPr id="13" name="Picture 1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539951" y="2300212"/>
              <a:ext cx="573209" cy="724287"/>
            </a:xfrm>
            <a:prstGeom prst="rect">
              <a:avLst/>
            </a:prstGeom>
          </p:spPr>
        </p:pic>
        <p:pic>
          <p:nvPicPr>
            <p:cNvPr id="14" name="Picture 1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411714" y="4304428"/>
              <a:ext cx="573209" cy="724287"/>
            </a:xfrm>
            <a:prstGeom prst="rect">
              <a:avLst/>
            </a:prstGeom>
          </p:spPr>
        </p:pic>
        <p:pic>
          <p:nvPicPr>
            <p:cNvPr id="15" name="Picture 1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800221" y="4960537"/>
              <a:ext cx="573209" cy="724287"/>
            </a:xfrm>
            <a:prstGeom prst="rect">
              <a:avLst/>
            </a:prstGeom>
          </p:spPr>
        </p:pic>
        <p:pic>
          <p:nvPicPr>
            <p:cNvPr id="16" name="Picture 1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309291" y="4997835"/>
              <a:ext cx="573209" cy="724287"/>
            </a:xfrm>
            <a:prstGeom prst="rect">
              <a:avLst/>
            </a:prstGeom>
          </p:spPr>
        </p:pic>
        <p:pic>
          <p:nvPicPr>
            <p:cNvPr id="17" name="Picture 20"/>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012815" y="6021828"/>
              <a:ext cx="573209" cy="724287"/>
            </a:xfrm>
            <a:prstGeom prst="rect">
              <a:avLst/>
            </a:prstGeom>
          </p:spPr>
        </p:pic>
        <p:pic>
          <p:nvPicPr>
            <p:cNvPr id="18" name="Picture 2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69805" y="5827548"/>
              <a:ext cx="573209" cy="724287"/>
            </a:xfrm>
            <a:prstGeom prst="rect">
              <a:avLst/>
            </a:prstGeom>
          </p:spPr>
        </p:pic>
        <p:pic>
          <p:nvPicPr>
            <p:cNvPr id="19" name="Picture 2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233529" y="5480310"/>
              <a:ext cx="573209" cy="724287"/>
            </a:xfrm>
            <a:prstGeom prst="rect">
              <a:avLst/>
            </a:prstGeom>
          </p:spPr>
        </p:pic>
        <p:pic>
          <p:nvPicPr>
            <p:cNvPr id="20" name="Picture 2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16039" y="3077175"/>
              <a:ext cx="573209" cy="724287"/>
            </a:xfrm>
            <a:prstGeom prst="rect">
              <a:avLst/>
            </a:prstGeom>
          </p:spPr>
        </p:pic>
        <p:pic>
          <p:nvPicPr>
            <p:cNvPr id="21" name="Picture 2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56597" y="1221938"/>
              <a:ext cx="573209" cy="724287"/>
            </a:xfrm>
            <a:prstGeom prst="rect">
              <a:avLst/>
            </a:prstGeom>
          </p:spPr>
        </p:pic>
        <p:pic>
          <p:nvPicPr>
            <p:cNvPr id="22" name="Picture 2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036265" y="1158742"/>
              <a:ext cx="573209" cy="724287"/>
            </a:xfrm>
            <a:prstGeom prst="rect">
              <a:avLst/>
            </a:prstGeom>
          </p:spPr>
        </p:pic>
        <p:pic>
          <p:nvPicPr>
            <p:cNvPr id="23" name="Picture 2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87454" y="2477616"/>
              <a:ext cx="573209" cy="724287"/>
            </a:xfrm>
            <a:prstGeom prst="rect">
              <a:avLst/>
            </a:prstGeom>
          </p:spPr>
        </p:pic>
        <p:cxnSp>
          <p:nvCxnSpPr>
            <p:cNvPr id="24" name="Connettore 2 11"/>
            <p:cNvCxnSpPr>
              <a:stCxn id="6" idx="2"/>
              <a:endCxn id="7" idx="0"/>
            </p:cNvCxnSpPr>
            <p:nvPr/>
          </p:nvCxnSpPr>
          <p:spPr>
            <a:xfrm flipH="1">
              <a:off x="1455268" y="3006442"/>
              <a:ext cx="321733" cy="1136717"/>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5" name="Connettore 2 11"/>
            <p:cNvCxnSpPr>
              <a:stCxn id="23" idx="1"/>
            </p:cNvCxnSpPr>
            <p:nvPr/>
          </p:nvCxnSpPr>
          <p:spPr>
            <a:xfrm flipH="1" flipV="1">
              <a:off x="2241796" y="2630790"/>
              <a:ext cx="245658" cy="20897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6" name="Connettore 2 11"/>
            <p:cNvCxnSpPr/>
            <p:nvPr/>
          </p:nvCxnSpPr>
          <p:spPr>
            <a:xfrm flipV="1">
              <a:off x="1017611" y="2914407"/>
              <a:ext cx="321733" cy="314096"/>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7" name="Connettore 2 11"/>
            <p:cNvCxnSpPr>
              <a:stCxn id="20" idx="2"/>
              <a:endCxn id="7" idx="0"/>
            </p:cNvCxnSpPr>
            <p:nvPr/>
          </p:nvCxnSpPr>
          <p:spPr>
            <a:xfrm>
              <a:off x="802644" y="3801462"/>
              <a:ext cx="652624" cy="341697"/>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8" name="Connettore 2 11"/>
            <p:cNvCxnSpPr/>
            <p:nvPr/>
          </p:nvCxnSpPr>
          <p:spPr>
            <a:xfrm flipH="1" flipV="1">
              <a:off x="1455267" y="5219456"/>
              <a:ext cx="26938" cy="20120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9" name="Connettore 2 11"/>
            <p:cNvCxnSpPr>
              <a:stCxn id="18" idx="0"/>
            </p:cNvCxnSpPr>
            <p:nvPr/>
          </p:nvCxnSpPr>
          <p:spPr>
            <a:xfrm flipV="1">
              <a:off x="2756410" y="5531412"/>
              <a:ext cx="328434" cy="296136"/>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0" name="Connettore 2 11"/>
            <p:cNvCxnSpPr>
              <a:stCxn id="17" idx="1"/>
            </p:cNvCxnSpPr>
            <p:nvPr/>
          </p:nvCxnSpPr>
          <p:spPr>
            <a:xfrm flipH="1" flipV="1">
              <a:off x="3857145" y="5856867"/>
              <a:ext cx="155670" cy="527105"/>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1" name="Connettore 2 11"/>
            <p:cNvCxnSpPr>
              <a:stCxn id="16" idx="1"/>
            </p:cNvCxnSpPr>
            <p:nvPr/>
          </p:nvCxnSpPr>
          <p:spPr>
            <a:xfrm flipH="1">
              <a:off x="3974676" y="5359979"/>
              <a:ext cx="334615" cy="3442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2" name="Connettore 2 11"/>
            <p:cNvCxnSpPr>
              <a:stCxn id="16" idx="3"/>
            </p:cNvCxnSpPr>
            <p:nvPr/>
          </p:nvCxnSpPr>
          <p:spPr>
            <a:xfrm flipV="1">
              <a:off x="4882500" y="4698129"/>
              <a:ext cx="381951" cy="66185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3" name="Connettore 2 11"/>
            <p:cNvCxnSpPr/>
            <p:nvPr/>
          </p:nvCxnSpPr>
          <p:spPr>
            <a:xfrm flipH="1" flipV="1">
              <a:off x="5723662" y="4718239"/>
              <a:ext cx="162976" cy="242298"/>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4" name="Connettore 2 11"/>
            <p:cNvCxnSpPr/>
            <p:nvPr/>
          </p:nvCxnSpPr>
          <p:spPr>
            <a:xfrm flipH="1" flipV="1">
              <a:off x="5989037" y="4189186"/>
              <a:ext cx="422677" cy="332396"/>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5" name="Connettore 2 11"/>
            <p:cNvCxnSpPr>
              <a:stCxn id="23" idx="3"/>
            </p:cNvCxnSpPr>
            <p:nvPr/>
          </p:nvCxnSpPr>
          <p:spPr>
            <a:xfrm flipV="1">
              <a:off x="3060663" y="2554779"/>
              <a:ext cx="227302" cy="284981"/>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6" name="Connettore 2 11"/>
            <p:cNvCxnSpPr>
              <a:stCxn id="11" idx="2"/>
              <a:endCxn id="10" idx="0"/>
            </p:cNvCxnSpPr>
            <p:nvPr/>
          </p:nvCxnSpPr>
          <p:spPr>
            <a:xfrm>
              <a:off x="4559563" y="2097845"/>
              <a:ext cx="36334" cy="294648"/>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7" name="Connettore 2 11"/>
            <p:cNvCxnSpPr/>
            <p:nvPr/>
          </p:nvCxnSpPr>
          <p:spPr>
            <a:xfrm flipH="1">
              <a:off x="4902118" y="2153009"/>
              <a:ext cx="321838" cy="23948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8" name="Connettore 2 11"/>
            <p:cNvCxnSpPr/>
            <p:nvPr/>
          </p:nvCxnSpPr>
          <p:spPr>
            <a:xfrm flipH="1">
              <a:off x="5063037" y="2807016"/>
              <a:ext cx="525061" cy="20499"/>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9" name="Connettore 2 11"/>
            <p:cNvCxnSpPr>
              <a:stCxn id="13" idx="2"/>
              <a:endCxn id="9" idx="0"/>
            </p:cNvCxnSpPr>
            <p:nvPr/>
          </p:nvCxnSpPr>
          <p:spPr>
            <a:xfrm flipH="1">
              <a:off x="5493975" y="3024499"/>
              <a:ext cx="332581" cy="64127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0" name="Connettore 2 11"/>
            <p:cNvCxnSpPr>
              <a:stCxn id="21" idx="2"/>
            </p:cNvCxnSpPr>
            <p:nvPr/>
          </p:nvCxnSpPr>
          <p:spPr>
            <a:xfrm>
              <a:off x="1043202" y="1946225"/>
              <a:ext cx="296142" cy="341697"/>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1" name="Connettore 2 11"/>
            <p:cNvCxnSpPr/>
            <p:nvPr/>
          </p:nvCxnSpPr>
          <p:spPr>
            <a:xfrm flipH="1">
              <a:off x="2211703" y="1853507"/>
              <a:ext cx="101629" cy="272767"/>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2" name="Connettore 2 11"/>
            <p:cNvCxnSpPr>
              <a:stCxn id="8" idx="1"/>
              <a:endCxn id="7" idx="3"/>
            </p:cNvCxnSpPr>
            <p:nvPr/>
          </p:nvCxnSpPr>
          <p:spPr>
            <a:xfrm flipH="1" flipV="1">
              <a:off x="1892924" y="4666572"/>
              <a:ext cx="1199020" cy="625298"/>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43" name="Connettore 2 11"/>
            <p:cNvCxnSpPr/>
            <p:nvPr/>
          </p:nvCxnSpPr>
          <p:spPr>
            <a:xfrm flipH="1">
              <a:off x="2222000" y="2209506"/>
              <a:ext cx="771935" cy="153445"/>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44" name="Connettore 2 11"/>
            <p:cNvCxnSpPr/>
            <p:nvPr/>
          </p:nvCxnSpPr>
          <p:spPr>
            <a:xfrm flipH="1" flipV="1">
              <a:off x="3764879" y="2556592"/>
              <a:ext cx="355215" cy="264752"/>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45" name="Connettore 2 11"/>
            <p:cNvCxnSpPr/>
            <p:nvPr/>
          </p:nvCxnSpPr>
          <p:spPr>
            <a:xfrm flipH="1" flipV="1">
              <a:off x="4514425" y="3435345"/>
              <a:ext cx="500640" cy="442031"/>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46" name="Connettore 2 11"/>
            <p:cNvCxnSpPr>
              <a:stCxn id="9" idx="1"/>
              <a:endCxn id="8" idx="3"/>
            </p:cNvCxnSpPr>
            <p:nvPr/>
          </p:nvCxnSpPr>
          <p:spPr>
            <a:xfrm flipH="1">
              <a:off x="3967257" y="4189186"/>
              <a:ext cx="1089061" cy="1102684"/>
            </a:xfrm>
            <a:prstGeom prst="straightConnector1">
              <a:avLst/>
            </a:prstGeom>
            <a:ln w="38100">
              <a:headEnd type="triangle" w="med" len="med"/>
              <a:tailEnd type="triangle" w="med" len="med"/>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sp>
        <p:nvSpPr>
          <p:cNvPr id="47" name="Ovale 46"/>
          <p:cNvSpPr/>
          <p:nvPr/>
        </p:nvSpPr>
        <p:spPr>
          <a:xfrm>
            <a:off x="705576" y="1937909"/>
            <a:ext cx="2931164" cy="13104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2" descr="http://www.comunitazione.it/img/cavandoli.jpg"/>
          <p:cNvPicPr>
            <a:picLocks noChangeAspect="1" noChangeArrowheads="1"/>
          </p:cNvPicPr>
          <p:nvPr/>
        </p:nvPicPr>
        <p:blipFill>
          <a:blip r:embed="rId4" cstate="print"/>
          <a:srcRect/>
          <a:stretch>
            <a:fillRect/>
          </a:stretch>
        </p:blipFill>
        <p:spPr bwMode="auto">
          <a:xfrm>
            <a:off x="1715838" y="1580516"/>
            <a:ext cx="808227" cy="595654"/>
          </a:xfrm>
          <a:prstGeom prst="rect">
            <a:avLst/>
          </a:prstGeom>
          <a:noFill/>
          <a:ln w="9525">
            <a:noFill/>
            <a:miter lim="800000"/>
            <a:headEnd/>
            <a:tailEnd/>
          </a:ln>
        </p:spPr>
      </p:pic>
      <p:pic>
        <p:nvPicPr>
          <p:cNvPr id="49" name="Picture 2" descr="http://www.comunitazione.it/img/cavandoli.jpg"/>
          <p:cNvPicPr>
            <a:picLocks noChangeAspect="1" noChangeArrowheads="1"/>
          </p:cNvPicPr>
          <p:nvPr/>
        </p:nvPicPr>
        <p:blipFill>
          <a:blip r:embed="rId4" cstate="print"/>
          <a:srcRect/>
          <a:stretch>
            <a:fillRect/>
          </a:stretch>
        </p:blipFill>
        <p:spPr bwMode="auto">
          <a:xfrm>
            <a:off x="2672220" y="1856017"/>
            <a:ext cx="808227" cy="595654"/>
          </a:xfrm>
          <a:prstGeom prst="rect">
            <a:avLst/>
          </a:prstGeom>
          <a:noFill/>
          <a:ln w="9525">
            <a:noFill/>
            <a:miter lim="800000"/>
            <a:headEnd/>
            <a:tailEnd/>
          </a:ln>
        </p:spPr>
      </p:pic>
      <p:pic>
        <p:nvPicPr>
          <p:cNvPr id="50" name="Picture 2" descr="http://www.comunitazione.it/img/cavandoli.jpg"/>
          <p:cNvPicPr>
            <a:picLocks noChangeAspect="1" noChangeArrowheads="1"/>
          </p:cNvPicPr>
          <p:nvPr/>
        </p:nvPicPr>
        <p:blipFill>
          <a:blip r:embed="rId4" cstate="print"/>
          <a:srcRect/>
          <a:stretch>
            <a:fillRect/>
          </a:stretch>
        </p:blipFill>
        <p:spPr bwMode="auto">
          <a:xfrm>
            <a:off x="3153799" y="2598099"/>
            <a:ext cx="808227" cy="595654"/>
          </a:xfrm>
          <a:prstGeom prst="rect">
            <a:avLst/>
          </a:prstGeom>
          <a:noFill/>
          <a:ln w="9525">
            <a:noFill/>
            <a:miter lim="800000"/>
            <a:headEnd/>
            <a:tailEnd/>
          </a:ln>
        </p:spPr>
      </p:pic>
      <p:pic>
        <p:nvPicPr>
          <p:cNvPr id="51" name="Picture 2" descr="http://www.comunitazione.it/img/cavandoli.jpg"/>
          <p:cNvPicPr>
            <a:picLocks noChangeAspect="1" noChangeArrowheads="1"/>
          </p:cNvPicPr>
          <p:nvPr/>
        </p:nvPicPr>
        <p:blipFill>
          <a:blip r:embed="rId4" cstate="print"/>
          <a:srcRect/>
          <a:stretch>
            <a:fillRect/>
          </a:stretch>
        </p:blipFill>
        <p:spPr bwMode="auto">
          <a:xfrm>
            <a:off x="1944854" y="3010087"/>
            <a:ext cx="808227" cy="595654"/>
          </a:xfrm>
          <a:prstGeom prst="rect">
            <a:avLst/>
          </a:prstGeom>
          <a:noFill/>
          <a:ln w="9525">
            <a:noFill/>
            <a:miter lim="800000"/>
            <a:headEnd/>
            <a:tailEnd/>
          </a:ln>
        </p:spPr>
      </p:pic>
      <p:pic>
        <p:nvPicPr>
          <p:cNvPr id="52" name="Picture 2" descr="http://www.comunitazione.it/img/cavandoli.jpg"/>
          <p:cNvPicPr>
            <a:picLocks noChangeAspect="1" noChangeArrowheads="1"/>
          </p:cNvPicPr>
          <p:nvPr/>
        </p:nvPicPr>
        <p:blipFill>
          <a:blip r:embed="rId4" cstate="print"/>
          <a:srcRect/>
          <a:stretch>
            <a:fillRect/>
          </a:stretch>
        </p:blipFill>
        <p:spPr bwMode="auto">
          <a:xfrm>
            <a:off x="695440" y="2771825"/>
            <a:ext cx="808227" cy="595654"/>
          </a:xfrm>
          <a:prstGeom prst="rect">
            <a:avLst/>
          </a:prstGeom>
          <a:noFill/>
          <a:ln w="9525">
            <a:noFill/>
            <a:miter lim="800000"/>
            <a:headEnd/>
            <a:tailEnd/>
          </a:ln>
        </p:spPr>
      </p:pic>
      <p:pic>
        <p:nvPicPr>
          <p:cNvPr id="53" name="Picture 2" descr="http://www.comunitazione.it/img/cavandoli.jpg"/>
          <p:cNvPicPr>
            <a:picLocks noChangeAspect="1" noChangeArrowheads="1"/>
          </p:cNvPicPr>
          <p:nvPr/>
        </p:nvPicPr>
        <p:blipFill>
          <a:blip r:embed="rId4" cstate="print"/>
          <a:srcRect/>
          <a:stretch>
            <a:fillRect/>
          </a:stretch>
        </p:blipFill>
        <p:spPr bwMode="auto">
          <a:xfrm>
            <a:off x="810061" y="1985089"/>
            <a:ext cx="808227" cy="595654"/>
          </a:xfrm>
          <a:prstGeom prst="rect">
            <a:avLst/>
          </a:prstGeom>
          <a:noFill/>
          <a:ln w="9525">
            <a:noFill/>
            <a:miter lim="800000"/>
            <a:headEnd/>
            <a:tailEnd/>
          </a:ln>
        </p:spPr>
      </p:pic>
      <p:sp>
        <p:nvSpPr>
          <p:cNvPr id="54" name="Ovale 53"/>
          <p:cNvSpPr/>
          <p:nvPr/>
        </p:nvSpPr>
        <p:spPr>
          <a:xfrm>
            <a:off x="1595540" y="1490507"/>
            <a:ext cx="1080120" cy="9451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asellaDiTesto 54"/>
          <p:cNvSpPr txBox="1"/>
          <p:nvPr/>
        </p:nvSpPr>
        <p:spPr>
          <a:xfrm>
            <a:off x="1680627" y="1130466"/>
            <a:ext cx="870558" cy="369332"/>
          </a:xfrm>
          <a:prstGeom prst="rect">
            <a:avLst/>
          </a:prstGeom>
          <a:noFill/>
        </p:spPr>
        <p:txBody>
          <a:bodyPr wrap="none" rtlCol="0">
            <a:spAutoFit/>
          </a:bodyPr>
          <a:lstStyle/>
          <a:p>
            <a:pPr algn="ctr"/>
            <a:r>
              <a:rPr lang="it-IT" b="1" dirty="0" smtClean="0"/>
              <a:t>Privacy</a:t>
            </a:r>
            <a:endParaRPr lang="it-IT" b="1" dirty="0"/>
          </a:p>
        </p:txBody>
      </p:sp>
      <p:sp>
        <p:nvSpPr>
          <p:cNvPr id="56" name="CasellaDiTesto 55"/>
          <p:cNvSpPr txBox="1"/>
          <p:nvPr/>
        </p:nvSpPr>
        <p:spPr>
          <a:xfrm>
            <a:off x="1805749" y="2480616"/>
            <a:ext cx="901208" cy="369332"/>
          </a:xfrm>
          <a:prstGeom prst="rect">
            <a:avLst/>
          </a:prstGeom>
          <a:noFill/>
        </p:spPr>
        <p:txBody>
          <a:bodyPr wrap="none" rtlCol="0">
            <a:spAutoFit/>
          </a:bodyPr>
          <a:lstStyle/>
          <a:p>
            <a:pPr algn="ctr"/>
            <a:r>
              <a:rPr lang="it-IT" b="1" dirty="0" err="1" smtClean="0"/>
              <a:t>Sharing</a:t>
            </a:r>
            <a:endParaRPr lang="it-IT" b="1" dirty="0"/>
          </a:p>
        </p:txBody>
      </p:sp>
      <p:sp>
        <p:nvSpPr>
          <p:cNvPr id="57" name="CasellaDiTesto 56"/>
          <p:cNvSpPr txBox="1"/>
          <p:nvPr/>
        </p:nvSpPr>
        <p:spPr>
          <a:xfrm>
            <a:off x="1316614" y="3967884"/>
            <a:ext cx="1223797" cy="369332"/>
          </a:xfrm>
          <a:prstGeom prst="rect">
            <a:avLst/>
          </a:prstGeom>
          <a:noFill/>
        </p:spPr>
        <p:txBody>
          <a:bodyPr wrap="none" rtlCol="0">
            <a:spAutoFit/>
          </a:bodyPr>
          <a:lstStyle/>
          <a:p>
            <a:pPr algn="ctr"/>
            <a:r>
              <a:rPr lang="it-IT" b="1" dirty="0" err="1" smtClean="0"/>
              <a:t>Ownership</a:t>
            </a:r>
            <a:endParaRPr lang="it-IT" b="1" dirty="0"/>
          </a:p>
        </p:txBody>
      </p:sp>
      <p:sp>
        <p:nvSpPr>
          <p:cNvPr id="58" name="CasellaDiTesto 57"/>
          <p:cNvSpPr txBox="1"/>
          <p:nvPr/>
        </p:nvSpPr>
        <p:spPr>
          <a:xfrm>
            <a:off x="1227746" y="5235411"/>
            <a:ext cx="1323439" cy="369332"/>
          </a:xfrm>
          <a:prstGeom prst="rect">
            <a:avLst/>
          </a:prstGeom>
          <a:noFill/>
        </p:spPr>
        <p:txBody>
          <a:bodyPr wrap="none" rtlCol="0">
            <a:spAutoFit/>
          </a:bodyPr>
          <a:lstStyle/>
          <a:p>
            <a:pPr algn="ctr"/>
            <a:r>
              <a:rPr lang="it-IT" b="1" dirty="0" err="1" smtClean="0"/>
              <a:t>Distribution</a:t>
            </a:r>
            <a:endParaRPr lang="it-IT" b="1"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Benefits of KLINK as a whole</a:t>
            </a:r>
            <a:endParaRPr lang="en-US" dirty="0"/>
          </a:p>
        </p:txBody>
      </p:sp>
      <p:sp>
        <p:nvSpPr>
          <p:cNvPr id="3" name="Segnaposto contenuto 2"/>
          <p:cNvSpPr>
            <a:spLocks noGrp="1"/>
          </p:cNvSpPr>
          <p:nvPr>
            <p:ph idx="1"/>
          </p:nvPr>
        </p:nvSpPr>
        <p:spPr/>
        <p:txBody>
          <a:bodyPr>
            <a:normAutofit/>
          </a:bodyPr>
          <a:lstStyle/>
          <a:p>
            <a:r>
              <a:rPr lang="en-US" dirty="0" smtClean="0"/>
              <a:t>Resilience: </a:t>
            </a:r>
            <a:r>
              <a:rPr lang="en-US" altLang="it-IT" dirty="0" smtClean="0"/>
              <a:t>If one of the local platform “goes down” it will still be possible to perform both global and local search</a:t>
            </a:r>
            <a:endParaRPr lang="en-US" dirty="0" smtClean="0"/>
          </a:p>
          <a:p>
            <a:r>
              <a:rPr lang="en-US" dirty="0" smtClean="0"/>
              <a:t>Risk assessment: Even if users do not share documents, the KLINK still make sense at the local level</a:t>
            </a:r>
          </a:p>
          <a:p>
            <a:r>
              <a:rPr lang="en-US" dirty="0" smtClean="0"/>
              <a:t>Step by step strategy</a:t>
            </a:r>
          </a:p>
          <a:p>
            <a:pPr lvl="1"/>
            <a:r>
              <a:rPr lang="en-US" dirty="0" smtClean="0"/>
              <a:t>Starting with few institutions</a:t>
            </a:r>
          </a:p>
          <a:p>
            <a:pPr lvl="1"/>
            <a:r>
              <a:rPr lang="en-US" dirty="0" smtClean="0"/>
              <a:t>Monitoring the KLINK use over time</a:t>
            </a:r>
          </a:p>
          <a:p>
            <a:pPr lvl="1"/>
            <a:r>
              <a:rPr lang="en-US" dirty="0" smtClean="0"/>
              <a:t>Monitoring the networks growing over time</a:t>
            </a:r>
          </a:p>
          <a:p>
            <a:pPr lvl="1"/>
            <a:r>
              <a:rPr lang="en-US" dirty="0" smtClean="0"/>
              <a:t>Take decision on future steps</a:t>
            </a:r>
          </a:p>
          <a:p>
            <a:r>
              <a:rPr lang="en-US" dirty="0" smtClean="0"/>
              <a:t>Sustainability &amp; Capacity building: CA software companies involved</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Efforts from end users</a:t>
            </a:r>
            <a:endParaRPr lang="en-US" dirty="0"/>
          </a:p>
        </p:txBody>
      </p:sp>
      <p:sp>
        <p:nvSpPr>
          <p:cNvPr id="3" name="Segnaposto contenuto 2"/>
          <p:cNvSpPr>
            <a:spLocks noGrp="1"/>
          </p:cNvSpPr>
          <p:nvPr>
            <p:ph idx="1"/>
          </p:nvPr>
        </p:nvSpPr>
        <p:spPr>
          <a:xfrm>
            <a:off x="838200" y="1576874"/>
            <a:ext cx="10515600" cy="5159828"/>
          </a:xfrm>
        </p:spPr>
        <p:txBody>
          <a:bodyPr>
            <a:normAutofit/>
          </a:bodyPr>
          <a:lstStyle/>
          <a:p>
            <a:r>
              <a:rPr lang="en-US" dirty="0" smtClean="0"/>
              <a:t>How may an organization to take part into the KHUB2</a:t>
            </a:r>
          </a:p>
          <a:p>
            <a:pPr lvl="1"/>
            <a:r>
              <a:rPr lang="en-US" dirty="0" smtClean="0"/>
              <a:t>3 days for analyzing pre-existing systems with end users</a:t>
            </a:r>
          </a:p>
          <a:p>
            <a:pPr lvl="1"/>
            <a:r>
              <a:rPr lang="en-US" dirty="0" smtClean="0"/>
              <a:t>KHUB2 will be run like any app of any browser</a:t>
            </a:r>
          </a:p>
          <a:p>
            <a:r>
              <a:rPr lang="en-US" dirty="0" smtClean="0"/>
              <a:t>What is needed</a:t>
            </a:r>
          </a:p>
          <a:p>
            <a:pPr lvl="1"/>
            <a:r>
              <a:rPr lang="en-US" dirty="0" smtClean="0"/>
              <a:t>It’s easy, no technical competence are required</a:t>
            </a:r>
          </a:p>
          <a:p>
            <a:pPr lvl="1"/>
            <a:r>
              <a:rPr lang="en-US" dirty="0" smtClean="0"/>
              <a:t>It’s simple, no taxonomies development or data base definition are required</a:t>
            </a:r>
          </a:p>
          <a:p>
            <a:r>
              <a:rPr lang="en-US" dirty="0" smtClean="0"/>
              <a:t>Maintenance: </a:t>
            </a:r>
          </a:p>
          <a:p>
            <a:pPr lvl="1"/>
            <a:r>
              <a:rPr lang="en-US" dirty="0" smtClean="0"/>
              <a:t>normal maintenance required by any server machine</a:t>
            </a:r>
          </a:p>
          <a:p>
            <a:pPr lvl="1"/>
            <a:r>
              <a:rPr lang="en-US" dirty="0" smtClean="0"/>
              <a:t>updating of the software components in charge to the KHUB2 server machines providers (universities and local software houses)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Roadmap</a:t>
            </a:r>
            <a:endParaRPr lang="en-US" dirty="0"/>
          </a:p>
        </p:txBody>
      </p:sp>
      <p:sp>
        <p:nvSpPr>
          <p:cNvPr id="3" name="Segnaposto contenuto 2"/>
          <p:cNvSpPr>
            <a:spLocks noGrp="1"/>
          </p:cNvSpPr>
          <p:nvPr>
            <p:ph idx="1"/>
          </p:nvPr>
        </p:nvSpPr>
        <p:spPr/>
        <p:txBody>
          <a:bodyPr>
            <a:normAutofit/>
          </a:bodyPr>
          <a:lstStyle/>
          <a:p>
            <a:r>
              <a:rPr lang="en-GB" b="1" dirty="0" smtClean="0"/>
              <a:t>Output 1: K-LINK pilot</a:t>
            </a:r>
          </a:p>
          <a:p>
            <a:pPr lvl="1"/>
            <a:r>
              <a:rPr lang="en-GB" b="1" dirty="0" smtClean="0"/>
              <a:t>at local level from scratch (with 2 institutions)</a:t>
            </a:r>
            <a:endParaRPr lang="it-IT" dirty="0" smtClean="0"/>
          </a:p>
          <a:p>
            <a:pPr lvl="1"/>
            <a:r>
              <a:rPr lang="en-GB" b="1" dirty="0" smtClean="0"/>
              <a:t>integration with pre-existing platforms running at local level (with 1 institutions)</a:t>
            </a:r>
            <a:endParaRPr lang="it-IT" dirty="0" smtClean="0"/>
          </a:p>
          <a:p>
            <a:r>
              <a:rPr lang="en-GB" b="1" dirty="0" smtClean="0"/>
              <a:t>Output2: Steering Committee arranged</a:t>
            </a:r>
          </a:p>
          <a:p>
            <a:r>
              <a:rPr lang="en-GB" b="1" dirty="0" smtClean="0"/>
              <a:t>Output3: Continuing capacity development</a:t>
            </a:r>
            <a:endParaRPr lang="it-IT" dirty="0" smtClean="0"/>
          </a:p>
          <a:p>
            <a:r>
              <a:rPr lang="en-GB" b="1" dirty="0" smtClean="0"/>
              <a:t>Output4</a:t>
            </a:r>
            <a:r>
              <a:rPr lang="en-GB" b="1" smtClean="0"/>
              <a:t>: Results </a:t>
            </a:r>
            <a:r>
              <a:rPr lang="en-GB" b="1" dirty="0" smtClean="0"/>
              <a:t>dissemination to collect stakeholders, funds and extending the users network within and beyond Central Asia</a:t>
            </a:r>
            <a:endParaRPr lang="it-IT" dirty="0" smtClean="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ndrea\Pictures\iph\Agosto 2014\IMG_4479.JPG"/>
          <p:cNvPicPr>
            <a:picLocks noChangeAspect="1" noChangeArrowheads="1"/>
          </p:cNvPicPr>
          <p:nvPr/>
        </p:nvPicPr>
        <p:blipFill>
          <a:blip r:embed="rId2" cstate="print"/>
          <a:srcRect/>
          <a:stretch>
            <a:fillRect/>
          </a:stretch>
        </p:blipFill>
        <p:spPr bwMode="auto">
          <a:xfrm>
            <a:off x="6983953" y="1032734"/>
            <a:ext cx="3917125" cy="5222835"/>
          </a:xfrm>
          <a:prstGeom prst="rect">
            <a:avLst/>
          </a:prstGeom>
          <a:noFill/>
        </p:spPr>
      </p:pic>
      <p:sp>
        <p:nvSpPr>
          <p:cNvPr id="3" name="CasellaDiTesto 2"/>
          <p:cNvSpPr txBox="1"/>
          <p:nvPr/>
        </p:nvSpPr>
        <p:spPr>
          <a:xfrm>
            <a:off x="496954" y="1290917"/>
            <a:ext cx="1257908" cy="646331"/>
          </a:xfrm>
          <a:prstGeom prst="rect">
            <a:avLst/>
          </a:prstGeom>
          <a:noFill/>
          <a:ln>
            <a:solidFill>
              <a:schemeClr val="tx1"/>
            </a:solidFill>
          </a:ln>
        </p:spPr>
        <p:txBody>
          <a:bodyPr wrap="none" rtlCol="0">
            <a:spAutoFit/>
          </a:bodyPr>
          <a:lstStyle/>
          <a:p>
            <a:pPr algn="ctr"/>
            <a:r>
              <a:rPr lang="en-US" b="1" dirty="0" smtClean="0">
                <a:solidFill>
                  <a:srgbClr val="FF0000"/>
                </a:solidFill>
              </a:rPr>
              <a:t>PHASE 1</a:t>
            </a:r>
          </a:p>
          <a:p>
            <a:pPr algn="ctr"/>
            <a:r>
              <a:rPr lang="en-US" b="1" dirty="0" smtClean="0"/>
              <a:t>Generation</a:t>
            </a:r>
            <a:endParaRPr lang="en-US" b="1" dirty="0"/>
          </a:p>
        </p:txBody>
      </p:sp>
      <p:sp>
        <p:nvSpPr>
          <p:cNvPr id="7" name="CasellaDiTesto 6"/>
          <p:cNvSpPr txBox="1"/>
          <p:nvPr/>
        </p:nvSpPr>
        <p:spPr>
          <a:xfrm>
            <a:off x="513454" y="3148866"/>
            <a:ext cx="1206869" cy="646331"/>
          </a:xfrm>
          <a:prstGeom prst="rect">
            <a:avLst/>
          </a:prstGeom>
          <a:noFill/>
          <a:ln>
            <a:solidFill>
              <a:schemeClr val="tx1"/>
            </a:solidFill>
          </a:ln>
        </p:spPr>
        <p:txBody>
          <a:bodyPr wrap="none" rtlCol="0">
            <a:spAutoFit/>
          </a:bodyPr>
          <a:lstStyle/>
          <a:p>
            <a:pPr algn="ctr"/>
            <a:r>
              <a:rPr lang="en-US" b="1" dirty="0" smtClean="0">
                <a:solidFill>
                  <a:srgbClr val="FF0000"/>
                </a:solidFill>
              </a:rPr>
              <a:t>PHASE 2</a:t>
            </a:r>
          </a:p>
          <a:p>
            <a:r>
              <a:rPr lang="en-US" b="1" dirty="0" smtClean="0"/>
              <a:t>Incubation</a:t>
            </a:r>
            <a:endParaRPr lang="en-US" b="1" dirty="0"/>
          </a:p>
        </p:txBody>
      </p:sp>
      <p:sp>
        <p:nvSpPr>
          <p:cNvPr id="8" name="CasellaDiTesto 7"/>
          <p:cNvSpPr txBox="1"/>
          <p:nvPr/>
        </p:nvSpPr>
        <p:spPr>
          <a:xfrm>
            <a:off x="339119" y="4779981"/>
            <a:ext cx="1537600" cy="646331"/>
          </a:xfrm>
          <a:prstGeom prst="rect">
            <a:avLst/>
          </a:prstGeom>
          <a:noFill/>
          <a:ln>
            <a:solidFill>
              <a:schemeClr val="tx1"/>
            </a:solidFill>
          </a:ln>
        </p:spPr>
        <p:txBody>
          <a:bodyPr wrap="none" rtlCol="0">
            <a:spAutoFit/>
          </a:bodyPr>
          <a:lstStyle/>
          <a:p>
            <a:pPr algn="ctr"/>
            <a:r>
              <a:rPr lang="en-US" b="1" dirty="0" smtClean="0">
                <a:solidFill>
                  <a:srgbClr val="FF0000"/>
                </a:solidFill>
              </a:rPr>
              <a:t>PHASE 3</a:t>
            </a:r>
          </a:p>
          <a:p>
            <a:r>
              <a:rPr lang="en-US" b="1" dirty="0" smtClean="0"/>
              <a:t>Independency</a:t>
            </a:r>
            <a:endParaRPr lang="en-US" b="1" dirty="0"/>
          </a:p>
        </p:txBody>
      </p:sp>
      <p:sp>
        <p:nvSpPr>
          <p:cNvPr id="9" name="CasellaDiTesto 8"/>
          <p:cNvSpPr txBox="1"/>
          <p:nvPr/>
        </p:nvSpPr>
        <p:spPr>
          <a:xfrm>
            <a:off x="2764242" y="1206663"/>
            <a:ext cx="1137556" cy="338554"/>
          </a:xfrm>
          <a:prstGeom prst="rect">
            <a:avLst/>
          </a:prstGeom>
          <a:noFill/>
          <a:ln>
            <a:noFill/>
          </a:ln>
        </p:spPr>
        <p:txBody>
          <a:bodyPr wrap="none" rtlCol="0">
            <a:spAutoFit/>
          </a:bodyPr>
          <a:lstStyle/>
          <a:p>
            <a:pPr algn="ctr"/>
            <a:r>
              <a:rPr lang="en-US" sz="1600" dirty="0" smtClean="0"/>
              <a:t>Conception</a:t>
            </a:r>
            <a:endParaRPr lang="en-US" sz="1600" dirty="0"/>
          </a:p>
        </p:txBody>
      </p:sp>
      <p:sp>
        <p:nvSpPr>
          <p:cNvPr id="10" name="CasellaDiTesto 9"/>
          <p:cNvSpPr txBox="1"/>
          <p:nvPr/>
        </p:nvSpPr>
        <p:spPr>
          <a:xfrm>
            <a:off x="2898474" y="1660257"/>
            <a:ext cx="829650" cy="338554"/>
          </a:xfrm>
          <a:prstGeom prst="rect">
            <a:avLst/>
          </a:prstGeom>
          <a:noFill/>
          <a:ln>
            <a:noFill/>
          </a:ln>
        </p:spPr>
        <p:txBody>
          <a:bodyPr wrap="none" rtlCol="0">
            <a:spAutoFit/>
          </a:bodyPr>
          <a:lstStyle/>
          <a:p>
            <a:pPr algn="ctr"/>
            <a:r>
              <a:rPr lang="en-US" sz="1600" dirty="0" smtClean="0"/>
              <a:t>Rooting</a:t>
            </a:r>
            <a:endParaRPr lang="en-US" sz="1600" dirty="0"/>
          </a:p>
        </p:txBody>
      </p:sp>
      <p:sp>
        <p:nvSpPr>
          <p:cNvPr id="11" name="CasellaDiTesto 10"/>
          <p:cNvSpPr txBox="1"/>
          <p:nvPr/>
        </p:nvSpPr>
        <p:spPr>
          <a:xfrm>
            <a:off x="4784068" y="1186938"/>
            <a:ext cx="543931" cy="369332"/>
          </a:xfrm>
          <a:prstGeom prst="rect">
            <a:avLst/>
          </a:prstGeom>
          <a:noFill/>
          <a:ln>
            <a:noFill/>
          </a:ln>
        </p:spPr>
        <p:txBody>
          <a:bodyPr wrap="none" rtlCol="0">
            <a:spAutoFit/>
          </a:bodyPr>
          <a:lstStyle/>
          <a:p>
            <a:pPr algn="ctr"/>
            <a:r>
              <a:rPr lang="en-US" dirty="0" err="1" smtClean="0"/>
              <a:t>PoC</a:t>
            </a:r>
            <a:endParaRPr lang="en-US" dirty="0"/>
          </a:p>
        </p:txBody>
      </p:sp>
      <p:sp>
        <p:nvSpPr>
          <p:cNvPr id="12" name="CasellaDiTesto 11"/>
          <p:cNvSpPr txBox="1"/>
          <p:nvPr/>
        </p:nvSpPr>
        <p:spPr>
          <a:xfrm>
            <a:off x="4777136" y="1748106"/>
            <a:ext cx="561372" cy="338554"/>
          </a:xfrm>
          <a:prstGeom prst="rect">
            <a:avLst/>
          </a:prstGeom>
          <a:noFill/>
          <a:ln>
            <a:noFill/>
          </a:ln>
        </p:spPr>
        <p:txBody>
          <a:bodyPr wrap="none" rtlCol="0">
            <a:spAutoFit/>
          </a:bodyPr>
          <a:lstStyle/>
          <a:p>
            <a:pPr algn="ctr"/>
            <a:r>
              <a:rPr lang="en-US" sz="1600" dirty="0" smtClean="0"/>
              <a:t>Pilot</a:t>
            </a:r>
            <a:endParaRPr lang="en-US" sz="1600" dirty="0"/>
          </a:p>
        </p:txBody>
      </p:sp>
      <p:sp>
        <p:nvSpPr>
          <p:cNvPr id="13" name="CasellaDiTesto 12"/>
          <p:cNvSpPr txBox="1"/>
          <p:nvPr/>
        </p:nvSpPr>
        <p:spPr>
          <a:xfrm>
            <a:off x="2607499" y="2976313"/>
            <a:ext cx="1458220" cy="584775"/>
          </a:xfrm>
          <a:prstGeom prst="rect">
            <a:avLst/>
          </a:prstGeom>
          <a:noFill/>
          <a:ln>
            <a:noFill/>
          </a:ln>
        </p:spPr>
        <p:txBody>
          <a:bodyPr wrap="none" rtlCol="0">
            <a:spAutoFit/>
          </a:bodyPr>
          <a:lstStyle/>
          <a:p>
            <a:pPr algn="ctr"/>
            <a:r>
              <a:rPr lang="en-US" sz="1600" dirty="0" smtClean="0"/>
              <a:t>differentiation/</a:t>
            </a:r>
          </a:p>
          <a:p>
            <a:pPr algn="ctr"/>
            <a:r>
              <a:rPr lang="en-US" sz="1600" dirty="0" smtClean="0"/>
              <a:t>proliferation</a:t>
            </a:r>
            <a:endParaRPr lang="en-US" sz="1600" dirty="0"/>
          </a:p>
        </p:txBody>
      </p:sp>
      <p:sp>
        <p:nvSpPr>
          <p:cNvPr id="14" name="CasellaDiTesto 13"/>
          <p:cNvSpPr txBox="1"/>
          <p:nvPr/>
        </p:nvSpPr>
        <p:spPr>
          <a:xfrm>
            <a:off x="2786932" y="3568835"/>
            <a:ext cx="823239" cy="338554"/>
          </a:xfrm>
          <a:prstGeom prst="rect">
            <a:avLst/>
          </a:prstGeom>
          <a:noFill/>
          <a:ln>
            <a:noFill/>
          </a:ln>
        </p:spPr>
        <p:txBody>
          <a:bodyPr wrap="none" rtlCol="0">
            <a:spAutoFit/>
          </a:bodyPr>
          <a:lstStyle/>
          <a:p>
            <a:pPr algn="ctr"/>
            <a:r>
              <a:rPr lang="en-US" sz="1600" dirty="0" smtClean="0"/>
              <a:t>training</a:t>
            </a:r>
            <a:endParaRPr lang="en-US" sz="1600" dirty="0"/>
          </a:p>
        </p:txBody>
      </p:sp>
      <p:sp>
        <p:nvSpPr>
          <p:cNvPr id="16" name="CasellaDiTesto 15"/>
          <p:cNvSpPr txBox="1"/>
          <p:nvPr/>
        </p:nvSpPr>
        <p:spPr>
          <a:xfrm>
            <a:off x="4907526" y="3060613"/>
            <a:ext cx="1145442" cy="338554"/>
          </a:xfrm>
          <a:prstGeom prst="rect">
            <a:avLst/>
          </a:prstGeom>
          <a:noFill/>
          <a:ln>
            <a:noFill/>
          </a:ln>
        </p:spPr>
        <p:txBody>
          <a:bodyPr wrap="none" rtlCol="0">
            <a:spAutoFit/>
          </a:bodyPr>
          <a:lstStyle/>
          <a:p>
            <a:pPr algn="ctr"/>
            <a:r>
              <a:rPr lang="en-US" sz="1600" dirty="0" smtClean="0"/>
              <a:t>New Nodes</a:t>
            </a:r>
            <a:endParaRPr lang="en-US" sz="1600" dirty="0"/>
          </a:p>
        </p:txBody>
      </p:sp>
      <p:sp>
        <p:nvSpPr>
          <p:cNvPr id="17" name="CasellaDiTesto 16"/>
          <p:cNvSpPr txBox="1"/>
          <p:nvPr/>
        </p:nvSpPr>
        <p:spPr>
          <a:xfrm>
            <a:off x="4870436" y="3418242"/>
            <a:ext cx="1204048" cy="584775"/>
          </a:xfrm>
          <a:prstGeom prst="rect">
            <a:avLst/>
          </a:prstGeom>
          <a:noFill/>
          <a:ln>
            <a:noFill/>
          </a:ln>
        </p:spPr>
        <p:txBody>
          <a:bodyPr wrap="none" rtlCol="0">
            <a:spAutoFit/>
          </a:bodyPr>
          <a:lstStyle/>
          <a:p>
            <a:pPr algn="ctr"/>
            <a:r>
              <a:rPr lang="en-US" sz="1600" dirty="0" err="1" smtClean="0"/>
              <a:t>Sw</a:t>
            </a:r>
            <a:r>
              <a:rPr lang="en-US" sz="1600" dirty="0" smtClean="0"/>
              <a:t> Houses/ </a:t>
            </a:r>
          </a:p>
          <a:p>
            <a:pPr algn="ctr"/>
            <a:r>
              <a:rPr lang="en-US" sz="1600" dirty="0" smtClean="0"/>
              <a:t>Universities</a:t>
            </a:r>
            <a:endParaRPr lang="en-US" sz="1600" dirty="0"/>
          </a:p>
        </p:txBody>
      </p:sp>
      <p:sp>
        <p:nvSpPr>
          <p:cNvPr id="18" name="CasellaDiTesto 17"/>
          <p:cNvSpPr txBox="1"/>
          <p:nvPr/>
        </p:nvSpPr>
        <p:spPr>
          <a:xfrm>
            <a:off x="4857918" y="4806933"/>
            <a:ext cx="1289134" cy="584775"/>
          </a:xfrm>
          <a:prstGeom prst="rect">
            <a:avLst/>
          </a:prstGeom>
          <a:noFill/>
          <a:ln>
            <a:noFill/>
          </a:ln>
        </p:spPr>
        <p:txBody>
          <a:bodyPr wrap="none" rtlCol="0">
            <a:spAutoFit/>
          </a:bodyPr>
          <a:lstStyle/>
          <a:p>
            <a:pPr algn="ctr"/>
            <a:r>
              <a:rPr lang="en-US" sz="1600" dirty="0" smtClean="0"/>
              <a:t>Self </a:t>
            </a:r>
          </a:p>
          <a:p>
            <a:pPr algn="ctr"/>
            <a:r>
              <a:rPr lang="en-US" sz="1600" dirty="0" smtClean="0"/>
              <a:t>Sustainability</a:t>
            </a:r>
            <a:endParaRPr lang="en-US" sz="1600" dirty="0"/>
          </a:p>
        </p:txBody>
      </p:sp>
      <p:cxnSp>
        <p:nvCxnSpPr>
          <p:cNvPr id="20" name="Connettore 2 19"/>
          <p:cNvCxnSpPr/>
          <p:nvPr/>
        </p:nvCxnSpPr>
        <p:spPr>
          <a:xfrm>
            <a:off x="1764254" y="1366218"/>
            <a:ext cx="9359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Connettore 2 20"/>
          <p:cNvCxnSpPr/>
          <p:nvPr/>
        </p:nvCxnSpPr>
        <p:spPr>
          <a:xfrm>
            <a:off x="1753496" y="1882591"/>
            <a:ext cx="92515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Connettore 2 23"/>
          <p:cNvCxnSpPr>
            <a:stCxn id="9" idx="3"/>
            <a:endCxn id="11" idx="1"/>
          </p:cNvCxnSpPr>
          <p:nvPr/>
        </p:nvCxnSpPr>
        <p:spPr>
          <a:xfrm flipV="1">
            <a:off x="3901798" y="1371604"/>
            <a:ext cx="882270" cy="43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Connettore 2 29"/>
          <p:cNvCxnSpPr>
            <a:stCxn id="11" idx="2"/>
            <a:endCxn id="12" idx="0"/>
          </p:cNvCxnSpPr>
          <p:nvPr/>
        </p:nvCxnSpPr>
        <p:spPr>
          <a:xfrm>
            <a:off x="5056034" y="1556270"/>
            <a:ext cx="1788" cy="1918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6" name="Connettore 4 35"/>
          <p:cNvCxnSpPr>
            <a:stCxn id="71" idx="4"/>
            <a:endCxn id="7" idx="0"/>
          </p:cNvCxnSpPr>
          <p:nvPr/>
        </p:nvCxnSpPr>
        <p:spPr>
          <a:xfrm rot="5400000">
            <a:off x="2620097" y="723625"/>
            <a:ext cx="922033" cy="3928448"/>
          </a:xfrm>
          <a:prstGeom prst="bentConnector3">
            <a:avLst>
              <a:gd name="adj1" fmla="val 50000"/>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Connettore 2 53"/>
          <p:cNvCxnSpPr/>
          <p:nvPr/>
        </p:nvCxnSpPr>
        <p:spPr>
          <a:xfrm flipV="1">
            <a:off x="3957376" y="1911292"/>
            <a:ext cx="882270" cy="43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9" name="Connettore 2 58"/>
          <p:cNvCxnSpPr>
            <a:endCxn id="13" idx="1"/>
          </p:cNvCxnSpPr>
          <p:nvPr/>
        </p:nvCxnSpPr>
        <p:spPr>
          <a:xfrm flipV="1">
            <a:off x="1785769" y="3268701"/>
            <a:ext cx="821730" cy="2314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0" name="Connettore 2 59"/>
          <p:cNvCxnSpPr/>
          <p:nvPr/>
        </p:nvCxnSpPr>
        <p:spPr>
          <a:xfrm>
            <a:off x="1766042" y="3767029"/>
            <a:ext cx="92515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1" name="Connettore 2 60"/>
          <p:cNvCxnSpPr/>
          <p:nvPr/>
        </p:nvCxnSpPr>
        <p:spPr>
          <a:xfrm flipV="1">
            <a:off x="3903586" y="3266800"/>
            <a:ext cx="882270" cy="43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2" name="Connettore 2 61"/>
          <p:cNvCxnSpPr/>
          <p:nvPr/>
        </p:nvCxnSpPr>
        <p:spPr>
          <a:xfrm flipV="1">
            <a:off x="3916132" y="3752698"/>
            <a:ext cx="882270" cy="43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3" name="Connettore 2 62"/>
          <p:cNvCxnSpPr>
            <a:stCxn id="8" idx="3"/>
            <a:endCxn id="18" idx="1"/>
          </p:cNvCxnSpPr>
          <p:nvPr/>
        </p:nvCxnSpPr>
        <p:spPr>
          <a:xfrm flipV="1">
            <a:off x="1876719" y="5099321"/>
            <a:ext cx="2981199" cy="382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6" name="Connettore 4 65"/>
          <p:cNvCxnSpPr>
            <a:stCxn id="72" idx="4"/>
            <a:endCxn id="8" idx="0"/>
          </p:cNvCxnSpPr>
          <p:nvPr/>
        </p:nvCxnSpPr>
        <p:spPr>
          <a:xfrm rot="5400000">
            <a:off x="3002669" y="2268458"/>
            <a:ext cx="616773" cy="4406272"/>
          </a:xfrm>
          <a:prstGeom prst="bentConnector3">
            <a:avLst>
              <a:gd name="adj1" fmla="val 50000"/>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1" name="Ovale 70"/>
          <p:cNvSpPr/>
          <p:nvPr/>
        </p:nvSpPr>
        <p:spPr>
          <a:xfrm>
            <a:off x="4679577" y="1667435"/>
            <a:ext cx="731520" cy="5593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e 71"/>
          <p:cNvSpPr/>
          <p:nvPr/>
        </p:nvSpPr>
        <p:spPr>
          <a:xfrm>
            <a:off x="4799704" y="2869601"/>
            <a:ext cx="1428974" cy="12936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itolo 1"/>
          <p:cNvSpPr txBox="1">
            <a:spLocks/>
          </p:cNvSpPr>
          <p:nvPr/>
        </p:nvSpPr>
        <p:spPr>
          <a:xfrm>
            <a:off x="838200" y="0"/>
            <a:ext cx="10515600" cy="1325563"/>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Roadmap</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KLINK – the rationale in few words</a:t>
            </a:r>
            <a:endParaRPr lang="en-US" dirty="0"/>
          </a:p>
        </p:txBody>
      </p:sp>
      <p:sp>
        <p:nvSpPr>
          <p:cNvPr id="3" name="Segnaposto contenuto 2"/>
          <p:cNvSpPr>
            <a:spLocks noGrp="1"/>
          </p:cNvSpPr>
          <p:nvPr>
            <p:ph idx="1"/>
          </p:nvPr>
        </p:nvSpPr>
        <p:spPr/>
        <p:txBody>
          <a:bodyPr/>
          <a:lstStyle/>
          <a:p>
            <a:r>
              <a:rPr lang="en-US" dirty="0" smtClean="0"/>
              <a:t>Knowledge Management</a:t>
            </a:r>
          </a:p>
          <a:p>
            <a:pPr lvl="1"/>
            <a:r>
              <a:rPr lang="en-US" dirty="0" smtClean="0">
                <a:solidFill>
                  <a:srgbClr val="C00000"/>
                </a:solidFill>
              </a:rPr>
              <a:t>Reliable Resources</a:t>
            </a:r>
            <a:r>
              <a:rPr lang="en-US" dirty="0" smtClean="0"/>
              <a:t> detection in the field of Natural Resource Management and climate resilience</a:t>
            </a:r>
          </a:p>
        </p:txBody>
      </p:sp>
      <p:sp>
        <p:nvSpPr>
          <p:cNvPr id="5" name="Ovale 4"/>
          <p:cNvSpPr/>
          <p:nvPr/>
        </p:nvSpPr>
        <p:spPr>
          <a:xfrm>
            <a:off x="1043047" y="1779525"/>
            <a:ext cx="1807029" cy="51063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smtClean="0"/>
              <a:t>Phase – 2</a:t>
            </a:r>
            <a:br>
              <a:rPr lang="en-US" dirty="0" smtClean="0"/>
            </a:br>
            <a:r>
              <a:rPr lang="en-US" dirty="0" smtClean="0"/>
              <a:t>Capacity Development</a:t>
            </a:r>
            <a:endParaRPr lang="en-US" dirty="0"/>
          </a:p>
        </p:txBody>
      </p:sp>
      <p:sp>
        <p:nvSpPr>
          <p:cNvPr id="3" name="Segnaposto contenuto 2"/>
          <p:cNvSpPr>
            <a:spLocks noGrp="1"/>
          </p:cNvSpPr>
          <p:nvPr>
            <p:ph idx="1"/>
          </p:nvPr>
        </p:nvSpPr>
        <p:spPr/>
        <p:txBody>
          <a:bodyPr>
            <a:normAutofit/>
          </a:bodyPr>
          <a:lstStyle/>
          <a:p>
            <a:r>
              <a:rPr lang="en-US" dirty="0" smtClean="0"/>
              <a:t>The main idea discussed with stakeholders, is to look at KLINK as a Trojan horse for triggering knowledge transfer processes. </a:t>
            </a:r>
            <a:endParaRPr lang="it-IT" dirty="0" smtClean="0"/>
          </a:p>
          <a:p>
            <a:pPr lvl="1"/>
            <a:r>
              <a:rPr lang="en-US" dirty="0" smtClean="0"/>
              <a:t>During the knowledge acquisition campaign many meetings have been done with local software houses in order to involve them in the KLINK development activities and to provide them with skills and competences in:</a:t>
            </a:r>
            <a:endParaRPr lang="it-IT" dirty="0" smtClean="0"/>
          </a:p>
          <a:p>
            <a:pPr lvl="2"/>
            <a:r>
              <a:rPr lang="en-US" dirty="0" smtClean="0"/>
              <a:t>distributed systems design, development and maintenance</a:t>
            </a:r>
            <a:endParaRPr lang="it-IT" dirty="0" smtClean="0"/>
          </a:p>
          <a:p>
            <a:pPr lvl="2"/>
            <a:r>
              <a:rPr lang="en-US" dirty="0" smtClean="0"/>
              <a:t>search engines and information retrieval systems</a:t>
            </a:r>
            <a:endParaRPr lang="it-IT" dirty="0" smtClean="0"/>
          </a:p>
          <a:p>
            <a:pPr lvl="2"/>
            <a:r>
              <a:rPr lang="en-US" dirty="0" smtClean="0"/>
              <a:t>semantic web and knowledge engineering</a:t>
            </a:r>
            <a:endParaRPr lang="it-IT" dirty="0" smtClean="0"/>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ndrea\Pictures\iph\Agosto 2014\IMG_3949.JPG"/>
          <p:cNvPicPr>
            <a:picLocks noChangeAspect="1" noChangeArrowheads="1"/>
          </p:cNvPicPr>
          <p:nvPr/>
        </p:nvPicPr>
        <p:blipFill>
          <a:blip r:embed="rId2" cstate="print"/>
          <a:srcRect/>
          <a:stretch>
            <a:fillRect/>
          </a:stretch>
        </p:blipFill>
        <p:spPr bwMode="auto">
          <a:xfrm rot="5400000">
            <a:off x="5759533" y="1436913"/>
            <a:ext cx="6000997" cy="4500748"/>
          </a:xfrm>
          <a:prstGeom prst="rect">
            <a:avLst/>
          </a:prstGeom>
          <a:noFill/>
        </p:spPr>
      </p:pic>
      <p:pic>
        <p:nvPicPr>
          <p:cNvPr id="3" name="Immagine 2" descr="KHUB2_skills&amp;competencies_v01.png"/>
          <p:cNvPicPr/>
          <p:nvPr/>
        </p:nvPicPr>
        <p:blipFill>
          <a:blip r:embed="rId3" cstate="print"/>
          <a:stretch>
            <a:fillRect/>
          </a:stretch>
        </p:blipFill>
        <p:spPr>
          <a:xfrm>
            <a:off x="154379" y="1555668"/>
            <a:ext cx="5941621" cy="4224646"/>
          </a:xfrm>
          <a:prstGeom prst="rect">
            <a:avLst/>
          </a:prstGeom>
          <a:ln w="38100">
            <a:solidFill>
              <a:schemeClr val="tx1"/>
            </a:solidFill>
          </a:ln>
        </p:spPr>
      </p:pic>
      <p:sp>
        <p:nvSpPr>
          <p:cNvPr id="4" name="Titolo 1"/>
          <p:cNvSpPr txBox="1">
            <a:spLocks/>
          </p:cNvSpPr>
          <p:nvPr/>
        </p:nvSpPr>
        <p:spPr>
          <a:xfrm>
            <a:off x="838200" y="0"/>
            <a:ext cx="10515600" cy="1325563"/>
          </a:xfrm>
          <a:prstGeom prst="rect">
            <a:avLst/>
          </a:prstGeo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Phase – 2</a:t>
            </a:r>
            <a:br>
              <a:rPr kumimoji="0" lang="en-US" sz="4400" b="0" i="0" u="none" strike="noStrike" kern="1200" cap="none" spc="0" normalizeH="0" baseline="0" noProof="0" smtClean="0">
                <a:ln>
                  <a:noFill/>
                </a:ln>
                <a:solidFill>
                  <a:schemeClr val="tx1"/>
                </a:solidFill>
                <a:effectLst/>
                <a:uLnTx/>
                <a:uFillTx/>
                <a:latin typeface="+mj-lt"/>
                <a:ea typeface="+mj-ea"/>
                <a:cs typeface="+mj-cs"/>
              </a:rPr>
            </a:br>
            <a:r>
              <a:rPr kumimoji="0" lang="en-US" sz="4400" b="0" i="0" u="none" strike="noStrike" kern="1200" cap="none" spc="0" normalizeH="0" baseline="0" noProof="0" smtClean="0">
                <a:ln>
                  <a:noFill/>
                </a:ln>
                <a:solidFill>
                  <a:schemeClr val="tx1"/>
                </a:solidFill>
                <a:effectLst/>
                <a:uLnTx/>
                <a:uFillTx/>
                <a:latin typeface="+mj-lt"/>
                <a:ea typeface="+mj-ea"/>
                <a:cs typeface="+mj-cs"/>
              </a:rPr>
              <a:t>Capacity Development</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Phase – 2</a:t>
            </a:r>
            <a:br>
              <a:rPr lang="en-US" dirty="0" smtClean="0"/>
            </a:br>
            <a:r>
              <a:rPr lang="en-US" dirty="0" smtClean="0"/>
              <a:t>Capacity Development</a:t>
            </a:r>
            <a:endParaRPr lang="en-US" dirty="0"/>
          </a:p>
        </p:txBody>
      </p:sp>
      <p:sp>
        <p:nvSpPr>
          <p:cNvPr id="3" name="Segnaposto contenuto 2"/>
          <p:cNvSpPr>
            <a:spLocks noGrp="1"/>
          </p:cNvSpPr>
          <p:nvPr>
            <p:ph idx="1"/>
          </p:nvPr>
        </p:nvSpPr>
        <p:spPr/>
        <p:txBody>
          <a:bodyPr>
            <a:normAutofit fontScale="92500"/>
          </a:bodyPr>
          <a:lstStyle/>
          <a:p>
            <a:r>
              <a:rPr lang="en-US" dirty="0" smtClean="0"/>
              <a:t>The basic idea for sustaining at long run KLINK is in few words the following:</a:t>
            </a:r>
            <a:endParaRPr lang="it-IT" dirty="0" smtClean="0"/>
          </a:p>
          <a:p>
            <a:pPr lvl="1"/>
            <a:r>
              <a:rPr lang="en-US" dirty="0" smtClean="0"/>
              <a:t>Local software houses are selling space memories and associated services to other private companies</a:t>
            </a:r>
            <a:endParaRPr lang="it-IT" dirty="0" smtClean="0"/>
          </a:p>
          <a:p>
            <a:pPr lvl="1"/>
            <a:r>
              <a:rPr lang="en-US" dirty="0" smtClean="0"/>
              <a:t>By working on the KLINK development local software houses may enrich their competencies in cloud computing and remote document management services</a:t>
            </a:r>
            <a:endParaRPr lang="it-IT" dirty="0" smtClean="0"/>
          </a:p>
          <a:p>
            <a:pPr lvl="1"/>
            <a:r>
              <a:rPr lang="en-US" dirty="0" smtClean="0"/>
              <a:t>In this way they can enhance and extend their cloud services offer and at the same time to work as KLINK providers</a:t>
            </a:r>
            <a:endParaRPr lang="it-IT" dirty="0" smtClean="0"/>
          </a:p>
          <a:p>
            <a:pPr lvl="1"/>
            <a:r>
              <a:rPr lang="en-US" dirty="0" smtClean="0"/>
              <a:t>They may use the KLINK as a way for extending their business beyond Central Asia, in the direction of Europe where skills in document management, social computing and semantic analysis are even more required. In this sense KLINK may also work as offer and demand attractor both in Central Asia and on the Central Asia/Europe axis </a:t>
            </a:r>
            <a:endParaRPr lang="it-IT" dirty="0" smtClean="0"/>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Phase – 2</a:t>
            </a:r>
            <a:br>
              <a:rPr lang="en-US" dirty="0" smtClean="0"/>
            </a:br>
            <a:r>
              <a:rPr lang="en-US" dirty="0" smtClean="0"/>
              <a:t>Capacity Development</a:t>
            </a:r>
            <a:endParaRPr lang="en-US" dirty="0"/>
          </a:p>
        </p:txBody>
      </p:sp>
      <p:sp>
        <p:nvSpPr>
          <p:cNvPr id="3" name="Segnaposto contenuto 2"/>
          <p:cNvSpPr>
            <a:spLocks noGrp="1"/>
          </p:cNvSpPr>
          <p:nvPr>
            <p:ph idx="1"/>
          </p:nvPr>
        </p:nvSpPr>
        <p:spPr/>
        <p:txBody>
          <a:bodyPr>
            <a:normAutofit fontScale="92500" lnSpcReduction="20000"/>
          </a:bodyPr>
          <a:lstStyle/>
          <a:p>
            <a:r>
              <a:rPr lang="en-US" dirty="0" smtClean="0"/>
              <a:t>The sustainability model will be thus rooted into the core business of local software houses. In order to trigger this process, some actions are planned:</a:t>
            </a:r>
            <a:endParaRPr lang="it-IT" dirty="0" smtClean="0"/>
          </a:p>
          <a:p>
            <a:pPr lvl="1"/>
            <a:r>
              <a:rPr lang="en-US" dirty="0" smtClean="0"/>
              <a:t>To involve local software houses in the development of the KLINK pilot</a:t>
            </a:r>
          </a:p>
          <a:p>
            <a:pPr marL="1371600" lvl="2" indent="-457200">
              <a:buFont typeface="+mj-lt"/>
              <a:buAutoNum type="arabicPeriod"/>
              <a:defRPr/>
            </a:pPr>
            <a:r>
              <a:rPr lang="it-IT" dirty="0" smtClean="0"/>
              <a:t>KLINK </a:t>
            </a:r>
            <a:r>
              <a:rPr lang="it-IT" dirty="0" err="1" smtClean="0"/>
              <a:t>deployment</a:t>
            </a:r>
            <a:endParaRPr lang="it-IT" dirty="0" smtClean="0"/>
          </a:p>
          <a:p>
            <a:pPr marL="1371600" lvl="2" indent="-457200">
              <a:buFont typeface="+mj-lt"/>
              <a:buAutoNum type="arabicPeriod"/>
              <a:defRPr/>
            </a:pPr>
            <a:r>
              <a:rPr lang="it-IT" dirty="0" smtClean="0"/>
              <a:t>KLINK </a:t>
            </a:r>
            <a:r>
              <a:rPr lang="it-IT" dirty="0" err="1" smtClean="0"/>
              <a:t>development</a:t>
            </a:r>
            <a:endParaRPr lang="it-IT" dirty="0" smtClean="0"/>
          </a:p>
          <a:p>
            <a:pPr lvl="1"/>
            <a:r>
              <a:rPr lang="en-US" dirty="0" smtClean="0"/>
              <a:t>Internships and fellowships financed by the KLINK initiative in order to promote the active involvement of Technological Universities of Central Asia and European Universities in the settlement of continuous training courses on distribute systems design, information retrieval, text mining and knowledge management (internships and fellowships). </a:t>
            </a:r>
          </a:p>
          <a:p>
            <a:pPr lvl="2"/>
            <a:r>
              <a:rPr lang="en-US" dirty="0" smtClean="0"/>
              <a:t>During the last month the interests of Universities at Bishkek in this direction have been investigated. The reaction was more than positive: especially the TAIC (Training and Innovation Center)  declared a strong interest in participating (TAIC activated many spin off with private software houses)</a:t>
            </a:r>
            <a:endParaRPr lang="it-IT" dirty="0" smtClean="0"/>
          </a:p>
          <a:p>
            <a:pPr lvl="1"/>
            <a:r>
              <a:rPr lang="en-US" dirty="0" smtClean="0"/>
              <a:t>To involve also for the prototype the participation of at least one private companies with interests in natural resource management </a:t>
            </a:r>
            <a:endParaRPr lang="it-IT" dirty="0" smtClean="0"/>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ndrea\Pictures\iph\Agosto 2014\IMG_4480.JPG"/>
          <p:cNvPicPr>
            <a:picLocks noChangeAspect="1" noChangeArrowheads="1"/>
          </p:cNvPicPr>
          <p:nvPr/>
        </p:nvPicPr>
        <p:blipFill>
          <a:blip r:embed="rId2" cstate="print"/>
          <a:srcRect/>
          <a:stretch>
            <a:fillRect/>
          </a:stretch>
        </p:blipFill>
        <p:spPr bwMode="auto">
          <a:xfrm rot="5400000">
            <a:off x="6329547" y="1001610"/>
            <a:ext cx="6473040" cy="4854780"/>
          </a:xfrm>
          <a:prstGeom prst="rect">
            <a:avLst/>
          </a:prstGeom>
          <a:noFill/>
        </p:spPr>
      </p:pic>
      <p:sp>
        <p:nvSpPr>
          <p:cNvPr id="5" name="Titolo 1"/>
          <p:cNvSpPr txBox="1">
            <a:spLocks/>
          </p:cNvSpPr>
          <p:nvPr/>
        </p:nvSpPr>
        <p:spPr>
          <a:xfrm>
            <a:off x="838200" y="0"/>
            <a:ext cx="10515600" cy="1325563"/>
          </a:xfrm>
          <a:prstGeom prst="rect">
            <a:avLst/>
          </a:prstGeo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Phase – 2</a:t>
            </a:r>
            <a:br>
              <a:rPr kumimoji="0" lang="en-US" sz="4400" b="0" i="0" u="none" strike="noStrike" kern="1200" cap="none" spc="0" normalizeH="0" baseline="0" noProof="0" smtClean="0">
                <a:ln>
                  <a:noFill/>
                </a:ln>
                <a:solidFill>
                  <a:schemeClr val="tx1"/>
                </a:solidFill>
                <a:effectLst/>
                <a:uLnTx/>
                <a:uFillTx/>
                <a:latin typeface="+mj-lt"/>
                <a:ea typeface="+mj-ea"/>
                <a:cs typeface="+mj-cs"/>
              </a:rPr>
            </a:br>
            <a:r>
              <a:rPr kumimoji="0" lang="en-US" sz="4400" b="0" i="0" u="none" strike="noStrike" kern="1200" cap="none" spc="0" normalizeH="0" baseline="0" noProof="0" smtClean="0">
                <a:ln>
                  <a:noFill/>
                </a:ln>
                <a:solidFill>
                  <a:schemeClr val="tx1"/>
                </a:solidFill>
                <a:effectLst/>
                <a:uLnTx/>
                <a:uFillTx/>
                <a:latin typeface="+mj-lt"/>
                <a:ea typeface="+mj-ea"/>
                <a:cs typeface="+mj-cs"/>
              </a:rPr>
              <a:t>Capacity Development</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Segnaposto contenuto 2"/>
          <p:cNvSpPr txBox="1">
            <a:spLocks/>
          </p:cNvSpPr>
          <p:nvPr/>
        </p:nvSpPr>
        <p:spPr>
          <a:xfrm>
            <a:off x="398813" y="1576244"/>
            <a:ext cx="6132616" cy="4351338"/>
          </a:xfrm>
          <a:prstGeom prst="rect">
            <a:avLst/>
          </a:prstGeom>
        </p:spPr>
        <p:txBody>
          <a:bodyPr>
            <a:normAutofit fontScale="925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The main idea discussed with stakeholders, is to look at KLINK as a Trojan horse for triggering knowledge transfer processes. </a:t>
            </a:r>
            <a:endParaRPr lang="it-IT" sz="2800" dirty="0" smtClean="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sz="2800" dirty="0" smtClean="0"/>
              <a:t>Training </a:t>
            </a:r>
            <a:r>
              <a:rPr lang="it-IT" sz="2800" dirty="0" err="1" smtClean="0"/>
              <a:t>local</a:t>
            </a:r>
            <a:r>
              <a:rPr lang="it-IT" sz="2800" dirty="0" smtClean="0"/>
              <a:t> </a:t>
            </a:r>
            <a:r>
              <a:rPr lang="it-IT" sz="2800" dirty="0" err="1" smtClean="0"/>
              <a:t>Sw</a:t>
            </a:r>
            <a:r>
              <a:rPr lang="it-IT" sz="2800" dirty="0" smtClean="0"/>
              <a:t> </a:t>
            </a:r>
            <a:r>
              <a:rPr lang="it-IT" sz="2800" dirty="0" err="1" smtClean="0"/>
              <a:t>Houses</a:t>
            </a:r>
            <a:r>
              <a:rPr lang="it-IT" sz="2800" dirty="0" smtClean="0"/>
              <a:t> on </a:t>
            </a:r>
          </a:p>
          <a:p>
            <a:pPr marL="914400" marR="0" lvl="1" indent="-457200" algn="l" defTabSz="914400" rtl="0" eaLnBrk="1" fontAlgn="auto" latinLnBrk="0" hangingPunct="1">
              <a:lnSpc>
                <a:spcPct val="90000"/>
              </a:lnSpc>
              <a:spcBef>
                <a:spcPts val="500"/>
              </a:spcBef>
              <a:spcAft>
                <a:spcPts val="0"/>
              </a:spcAft>
              <a:buClrTx/>
              <a:buSzTx/>
              <a:buFont typeface="+mj-lt"/>
              <a:buAutoNum type="arabicPeriod"/>
              <a:tabLst/>
              <a:defRPr/>
            </a:pPr>
            <a:r>
              <a:rPr kumimoji="0" lang="it-IT" sz="2400" b="0" i="0" u="none" strike="noStrike" kern="1200" cap="none" spc="0" normalizeH="0" noProof="0" dirty="0" smtClean="0">
                <a:ln>
                  <a:noFill/>
                </a:ln>
                <a:solidFill>
                  <a:schemeClr val="tx1"/>
                </a:solidFill>
                <a:effectLst/>
                <a:uLnTx/>
                <a:uFillTx/>
                <a:latin typeface="+mn-lt"/>
                <a:ea typeface="+mn-ea"/>
                <a:cs typeface="+mn-cs"/>
              </a:rPr>
              <a:t>KLINK </a:t>
            </a:r>
            <a:r>
              <a:rPr kumimoji="0" lang="it-IT" sz="2400" b="0" i="0" u="none" strike="noStrike" kern="1200" cap="none" spc="0" normalizeH="0" noProof="0" dirty="0" err="1" smtClean="0">
                <a:ln>
                  <a:noFill/>
                </a:ln>
                <a:solidFill>
                  <a:schemeClr val="tx1"/>
                </a:solidFill>
                <a:effectLst/>
                <a:uLnTx/>
                <a:uFillTx/>
                <a:latin typeface="+mn-lt"/>
                <a:ea typeface="+mn-ea"/>
                <a:cs typeface="+mn-cs"/>
              </a:rPr>
              <a:t>deployment</a:t>
            </a:r>
            <a:endParaRPr kumimoji="0" lang="it-IT" sz="2400" b="0" i="0" u="none" strike="noStrike" kern="1200" cap="none" spc="0" normalizeH="0" noProof="0" dirty="0" smtClean="0">
              <a:ln>
                <a:noFill/>
              </a:ln>
              <a:solidFill>
                <a:schemeClr val="tx1"/>
              </a:solidFill>
              <a:effectLst/>
              <a:uLnTx/>
              <a:uFillTx/>
              <a:latin typeface="+mn-lt"/>
              <a:ea typeface="+mn-ea"/>
              <a:cs typeface="+mn-cs"/>
            </a:endParaRPr>
          </a:p>
          <a:p>
            <a:pPr marL="914400" marR="0" lvl="1" indent="-457200" algn="l" defTabSz="914400" rtl="0" eaLnBrk="1" fontAlgn="auto" latinLnBrk="0" hangingPunct="1">
              <a:lnSpc>
                <a:spcPct val="90000"/>
              </a:lnSpc>
              <a:spcBef>
                <a:spcPts val="500"/>
              </a:spcBef>
              <a:spcAft>
                <a:spcPts val="0"/>
              </a:spcAft>
              <a:buClrTx/>
              <a:buSzTx/>
              <a:buFont typeface="+mj-lt"/>
              <a:buAutoNum type="arabicPeriod"/>
              <a:tabLst/>
              <a:defRPr/>
            </a:pPr>
            <a:r>
              <a:rPr lang="it-IT" sz="2400" baseline="0" dirty="0" smtClean="0"/>
              <a:t>KLINK </a:t>
            </a:r>
            <a:r>
              <a:rPr lang="it-IT" sz="2400" baseline="0" dirty="0" err="1" smtClean="0"/>
              <a:t>development</a:t>
            </a:r>
            <a:endParaRPr lang="it-IT" sz="2400" baseline="0" dirty="0" smtClean="0"/>
          </a:p>
          <a:p>
            <a:pPr marL="457200" indent="-457200">
              <a:lnSpc>
                <a:spcPct val="90000"/>
              </a:lnSpc>
              <a:spcBef>
                <a:spcPts val="500"/>
              </a:spcBef>
              <a:buFont typeface="Arial" pitchFamily="34" charset="0"/>
              <a:buChar char="•"/>
            </a:pPr>
            <a:r>
              <a:rPr lang="it-IT" sz="2800" dirty="0" err="1" smtClean="0"/>
              <a:t>Recruiting</a:t>
            </a:r>
            <a:r>
              <a:rPr lang="it-IT" sz="2800" dirty="0" smtClean="0"/>
              <a:t> </a:t>
            </a:r>
            <a:r>
              <a:rPr lang="it-IT" sz="2800" dirty="0" err="1" smtClean="0"/>
              <a:t>local</a:t>
            </a:r>
            <a:r>
              <a:rPr lang="it-IT" sz="2800" dirty="0" smtClean="0"/>
              <a:t> </a:t>
            </a:r>
            <a:r>
              <a:rPr lang="it-IT" sz="2800" dirty="0" err="1" smtClean="0"/>
              <a:t>sw</a:t>
            </a:r>
            <a:r>
              <a:rPr lang="it-IT" sz="2800" dirty="0" smtClean="0"/>
              <a:t> </a:t>
            </a:r>
            <a:r>
              <a:rPr lang="it-IT" sz="2800" dirty="0" err="1" smtClean="0"/>
              <a:t>experts</a:t>
            </a:r>
            <a:r>
              <a:rPr lang="it-IT" sz="2800" dirty="0" smtClean="0"/>
              <a:t> </a:t>
            </a:r>
            <a:r>
              <a:rPr lang="it-IT" sz="2800" dirty="0" err="1" smtClean="0"/>
              <a:t>for</a:t>
            </a:r>
            <a:r>
              <a:rPr lang="it-IT" sz="2800" dirty="0" smtClean="0"/>
              <a:t> </a:t>
            </a:r>
            <a:r>
              <a:rPr lang="it-IT" sz="2800" dirty="0" err="1" smtClean="0"/>
              <a:t>promoting</a:t>
            </a:r>
            <a:r>
              <a:rPr lang="it-IT" sz="2800" dirty="0" smtClean="0"/>
              <a:t> and </a:t>
            </a:r>
            <a:r>
              <a:rPr lang="it-IT" sz="2800" dirty="0" err="1" smtClean="0"/>
              <a:t>didsseminating</a:t>
            </a:r>
            <a:r>
              <a:rPr lang="it-IT" sz="2800" dirty="0" smtClean="0"/>
              <a:t> KLINK </a:t>
            </a:r>
            <a:r>
              <a:rPr lang="it-IT" sz="2800" dirty="0" err="1" smtClean="0"/>
              <a:t>to</a:t>
            </a:r>
            <a:r>
              <a:rPr lang="it-IT" sz="2800" smtClean="0"/>
              <a:t> stakeholders</a:t>
            </a:r>
            <a:endParaRPr lang="it-IT" sz="2800" dirty="0" smtClean="0"/>
          </a:p>
          <a:p>
            <a:pPr marL="457200" indent="-457200">
              <a:lnSpc>
                <a:spcPct val="90000"/>
              </a:lnSpc>
              <a:spcBef>
                <a:spcPts val="500"/>
              </a:spcBef>
              <a:buFont typeface="Arial" pitchFamily="34" charset="0"/>
              <a:buChar char="•"/>
            </a:pPr>
            <a:r>
              <a:rPr lang="it-IT" sz="2800" dirty="0" err="1" smtClean="0"/>
              <a:t>Starting</a:t>
            </a:r>
            <a:r>
              <a:rPr lang="it-IT" sz="2800" dirty="0" smtClean="0"/>
              <a:t> </a:t>
            </a:r>
            <a:r>
              <a:rPr lang="it-IT" sz="2800" dirty="0" err="1" smtClean="0"/>
              <a:t>to</a:t>
            </a:r>
            <a:r>
              <a:rPr lang="it-IT" sz="2800" dirty="0" smtClean="0"/>
              <a:t> </a:t>
            </a:r>
            <a:r>
              <a:rPr lang="it-IT" sz="2800" dirty="0" err="1" smtClean="0"/>
              <a:t>discuss</a:t>
            </a:r>
            <a:r>
              <a:rPr lang="it-IT" sz="2800" dirty="0" smtClean="0"/>
              <a:t> </a:t>
            </a:r>
            <a:r>
              <a:rPr lang="it-IT" sz="2800" dirty="0" err="1" smtClean="0"/>
              <a:t>with</a:t>
            </a:r>
            <a:r>
              <a:rPr lang="it-IT" sz="2800" dirty="0" smtClean="0"/>
              <a:t> </a:t>
            </a:r>
            <a:r>
              <a:rPr lang="it-IT" sz="2800" dirty="0" err="1" smtClean="0"/>
              <a:t>universities</a:t>
            </a:r>
            <a:r>
              <a:rPr lang="it-IT" sz="2800" dirty="0" smtClean="0"/>
              <a:t> (</a:t>
            </a:r>
            <a:r>
              <a:rPr lang="it-IT" sz="2800" dirty="0" err="1" smtClean="0"/>
              <a:t>both</a:t>
            </a:r>
            <a:r>
              <a:rPr lang="it-IT" sz="2800" dirty="0" smtClean="0"/>
              <a:t> CA and EU ) </a:t>
            </a:r>
            <a:r>
              <a:rPr lang="it-IT" sz="2800" dirty="0" err="1" smtClean="0"/>
              <a:t>of</a:t>
            </a:r>
            <a:r>
              <a:rPr lang="it-IT" sz="2800" dirty="0" smtClean="0"/>
              <a:t> </a:t>
            </a:r>
            <a:r>
              <a:rPr lang="it-IT" sz="2800" dirty="0" err="1" smtClean="0"/>
              <a:t>courses</a:t>
            </a:r>
            <a:r>
              <a:rPr lang="it-IT" sz="2800" dirty="0" smtClean="0"/>
              <a:t>, </a:t>
            </a:r>
            <a:r>
              <a:rPr lang="it-IT" sz="2800" dirty="0" err="1" smtClean="0"/>
              <a:t>lessons</a:t>
            </a:r>
            <a:r>
              <a:rPr lang="it-IT" sz="2800" dirty="0" smtClean="0"/>
              <a:t>, </a:t>
            </a:r>
            <a:r>
              <a:rPr lang="it-IT" sz="2800" dirty="0" err="1" smtClean="0"/>
              <a:t>masters</a:t>
            </a:r>
            <a:r>
              <a:rPr lang="it-IT" sz="2800" dirty="0" smtClean="0"/>
              <a:t>, </a:t>
            </a:r>
            <a:r>
              <a:rPr lang="it-IT" sz="2800" dirty="0" err="1" smtClean="0"/>
              <a:t>internship</a:t>
            </a:r>
            <a:r>
              <a:rPr lang="it-IT" sz="2800" dirty="0" smtClean="0"/>
              <a:t> etc.</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703351" y="2546240"/>
            <a:ext cx="11027699" cy="1446550"/>
          </a:xfrm>
          <a:prstGeom prst="rect">
            <a:avLst/>
          </a:prstGeom>
          <a:noFill/>
        </p:spPr>
        <p:txBody>
          <a:bodyPr wrap="none" rtlCol="0">
            <a:spAutoFit/>
          </a:bodyPr>
          <a:lstStyle/>
          <a:p>
            <a:r>
              <a:rPr lang="en-US" sz="8800" dirty="0" smtClean="0"/>
              <a:t>http://www.khub2.net/</a:t>
            </a:r>
            <a:endParaRPr lang="en-US" sz="8800" dirty="0"/>
          </a:p>
        </p:txBody>
      </p:sp>
      <p:sp>
        <p:nvSpPr>
          <p:cNvPr id="3" name="CasellaDiTesto 2"/>
          <p:cNvSpPr txBox="1"/>
          <p:nvPr/>
        </p:nvSpPr>
        <p:spPr>
          <a:xfrm>
            <a:off x="5158132" y="4923688"/>
            <a:ext cx="1879361" cy="707886"/>
          </a:xfrm>
          <a:prstGeom prst="rect">
            <a:avLst/>
          </a:prstGeom>
          <a:noFill/>
        </p:spPr>
        <p:txBody>
          <a:bodyPr wrap="none" rtlCol="0">
            <a:spAutoFit/>
          </a:bodyPr>
          <a:lstStyle/>
          <a:p>
            <a:r>
              <a:rPr lang="en-US" sz="4000" dirty="0" smtClean="0"/>
              <a:t>THANKS</a:t>
            </a:r>
            <a:endParaRPr lang="en-US" sz="4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KLINK – the rationale in few words</a:t>
            </a:r>
            <a:endParaRPr lang="en-US" dirty="0"/>
          </a:p>
        </p:txBody>
      </p:sp>
      <p:sp>
        <p:nvSpPr>
          <p:cNvPr id="3" name="Segnaposto contenuto 2"/>
          <p:cNvSpPr>
            <a:spLocks noGrp="1"/>
          </p:cNvSpPr>
          <p:nvPr>
            <p:ph idx="1"/>
          </p:nvPr>
        </p:nvSpPr>
        <p:spPr/>
        <p:txBody>
          <a:bodyPr/>
          <a:lstStyle/>
          <a:p>
            <a:r>
              <a:rPr lang="en-US" dirty="0" smtClean="0"/>
              <a:t>Knowledge Management</a:t>
            </a:r>
          </a:p>
          <a:p>
            <a:pPr lvl="1"/>
            <a:r>
              <a:rPr lang="en-US" dirty="0" smtClean="0">
                <a:solidFill>
                  <a:srgbClr val="C00000"/>
                </a:solidFill>
              </a:rPr>
              <a:t>Reliable Resources</a:t>
            </a:r>
            <a:r>
              <a:rPr lang="en-US" dirty="0" smtClean="0"/>
              <a:t> detection in the field of Natural Resource Management and climate resilience</a:t>
            </a:r>
          </a:p>
          <a:p>
            <a:pPr lvl="2"/>
            <a:r>
              <a:rPr lang="en-US" b="1" dirty="0" smtClean="0"/>
              <a:t>What are reliable resources about</a:t>
            </a:r>
            <a:r>
              <a:rPr lang="en-US" dirty="0" smtClean="0"/>
              <a:t>? Statistics, Best Practices, valuable past experiences (both positive and negative), scientific and project reports, deliverables, etc</a:t>
            </a:r>
            <a:r>
              <a:rPr lang="en-US" dirty="0" smtClean="0"/>
              <a:t>.</a:t>
            </a:r>
          </a:p>
        </p:txBody>
      </p:sp>
      <p:sp>
        <p:nvSpPr>
          <p:cNvPr id="9" name="Ovale 8"/>
          <p:cNvSpPr/>
          <p:nvPr/>
        </p:nvSpPr>
        <p:spPr>
          <a:xfrm>
            <a:off x="1043047" y="1779525"/>
            <a:ext cx="1807029" cy="51063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KLINK – the rationale in few words</a:t>
            </a:r>
            <a:endParaRPr lang="en-US" dirty="0"/>
          </a:p>
        </p:txBody>
      </p:sp>
      <p:sp>
        <p:nvSpPr>
          <p:cNvPr id="3" name="Segnaposto contenuto 2"/>
          <p:cNvSpPr>
            <a:spLocks noGrp="1"/>
          </p:cNvSpPr>
          <p:nvPr>
            <p:ph idx="1"/>
          </p:nvPr>
        </p:nvSpPr>
        <p:spPr/>
        <p:txBody>
          <a:bodyPr/>
          <a:lstStyle/>
          <a:p>
            <a:r>
              <a:rPr lang="en-US" dirty="0" smtClean="0"/>
              <a:t>Knowledge Management</a:t>
            </a:r>
          </a:p>
          <a:p>
            <a:pPr lvl="1"/>
            <a:r>
              <a:rPr lang="en-US" dirty="0" smtClean="0">
                <a:solidFill>
                  <a:srgbClr val="C00000"/>
                </a:solidFill>
              </a:rPr>
              <a:t>Reliable Resources</a:t>
            </a:r>
            <a:r>
              <a:rPr lang="en-US" dirty="0" smtClean="0"/>
              <a:t> detection in the field of Natural Resource Management and climate resilience</a:t>
            </a:r>
          </a:p>
          <a:p>
            <a:pPr lvl="2"/>
            <a:r>
              <a:rPr lang="en-US" b="1" dirty="0" smtClean="0"/>
              <a:t>What are reliable resources about</a:t>
            </a:r>
            <a:r>
              <a:rPr lang="en-US" dirty="0" smtClean="0"/>
              <a:t>? Statistics, Best Practices, valuable past experiences (both positive and negative), scientific and project reports, deliverables, etc</a:t>
            </a:r>
            <a:r>
              <a:rPr lang="en-US" dirty="0" smtClean="0"/>
              <a:t>.</a:t>
            </a:r>
          </a:p>
          <a:p>
            <a:pPr lvl="2"/>
            <a:r>
              <a:rPr lang="en-US" b="1" dirty="0" smtClean="0"/>
              <a:t>What these reliable resources </a:t>
            </a:r>
            <a:r>
              <a:rPr lang="en-US" b="1" dirty="0" smtClean="0"/>
              <a:t>are for</a:t>
            </a:r>
            <a:r>
              <a:rPr lang="en-US" dirty="0" smtClean="0"/>
              <a:t>? </a:t>
            </a:r>
            <a:r>
              <a:rPr lang="en-US" dirty="0" smtClean="0">
                <a:solidFill>
                  <a:srgbClr val="C00000"/>
                </a:solidFill>
              </a:rPr>
              <a:t>Projects </a:t>
            </a:r>
            <a:r>
              <a:rPr lang="en-US" dirty="0" smtClean="0">
                <a:solidFill>
                  <a:srgbClr val="C00000"/>
                </a:solidFill>
              </a:rPr>
              <a:t>proposal and monitoring in </a:t>
            </a:r>
            <a:r>
              <a:rPr lang="en-US" dirty="0" smtClean="0">
                <a:solidFill>
                  <a:srgbClr val="C00000"/>
                </a:solidFill>
              </a:rPr>
              <a:t>Natural Resource Management (NRM) and Climate Resilience (CR</a:t>
            </a:r>
            <a:r>
              <a:rPr lang="en-US" dirty="0" smtClean="0">
                <a:solidFill>
                  <a:srgbClr val="C00000"/>
                </a:solidFill>
              </a:rPr>
              <a:t>)</a:t>
            </a:r>
            <a:endParaRPr lang="en-US" dirty="0" smtClean="0"/>
          </a:p>
        </p:txBody>
      </p:sp>
      <p:sp>
        <p:nvSpPr>
          <p:cNvPr id="5" name="Ovale 4"/>
          <p:cNvSpPr/>
          <p:nvPr/>
        </p:nvSpPr>
        <p:spPr>
          <a:xfrm>
            <a:off x="1043047" y="1779525"/>
            <a:ext cx="1807029" cy="51063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KLINK – the rationale in few words</a:t>
            </a:r>
            <a:endParaRPr lang="en-US" dirty="0"/>
          </a:p>
        </p:txBody>
      </p:sp>
      <p:sp>
        <p:nvSpPr>
          <p:cNvPr id="3" name="Segnaposto contenuto 2"/>
          <p:cNvSpPr>
            <a:spLocks noGrp="1"/>
          </p:cNvSpPr>
          <p:nvPr>
            <p:ph idx="1"/>
          </p:nvPr>
        </p:nvSpPr>
        <p:spPr/>
        <p:txBody>
          <a:bodyPr/>
          <a:lstStyle/>
          <a:p>
            <a:r>
              <a:rPr lang="en-US" dirty="0" smtClean="0"/>
              <a:t>Knowledge Management</a:t>
            </a:r>
          </a:p>
          <a:p>
            <a:pPr lvl="1"/>
            <a:r>
              <a:rPr lang="en-US" dirty="0" smtClean="0">
                <a:solidFill>
                  <a:srgbClr val="C00000"/>
                </a:solidFill>
              </a:rPr>
              <a:t>Reliable Resources</a:t>
            </a:r>
            <a:r>
              <a:rPr lang="en-US" dirty="0" smtClean="0"/>
              <a:t> detection in the field of Natural Resource Management and climate resilience</a:t>
            </a:r>
          </a:p>
          <a:p>
            <a:pPr lvl="2"/>
            <a:r>
              <a:rPr lang="en-US" b="1" dirty="0" smtClean="0"/>
              <a:t>What are reliable resources about</a:t>
            </a:r>
            <a:r>
              <a:rPr lang="en-US" dirty="0" smtClean="0"/>
              <a:t>? Statistics, Best Practices, valuable past experiences (both positive and negative), scientific and project reports, deliverables, etc.</a:t>
            </a:r>
          </a:p>
          <a:p>
            <a:pPr lvl="2"/>
            <a:r>
              <a:rPr lang="en-US" b="1" dirty="0" smtClean="0"/>
              <a:t>What these reliable resources are for</a:t>
            </a:r>
            <a:r>
              <a:rPr lang="en-US" dirty="0" smtClean="0"/>
              <a:t>? </a:t>
            </a:r>
            <a:r>
              <a:rPr lang="en-US" dirty="0" smtClean="0">
                <a:solidFill>
                  <a:srgbClr val="C00000"/>
                </a:solidFill>
              </a:rPr>
              <a:t>Projects proposal </a:t>
            </a:r>
            <a:r>
              <a:rPr lang="en-US" dirty="0" smtClean="0">
                <a:solidFill>
                  <a:srgbClr val="C00000"/>
                </a:solidFill>
              </a:rPr>
              <a:t>building and projects monitoring </a:t>
            </a:r>
            <a:r>
              <a:rPr lang="en-US" dirty="0" smtClean="0">
                <a:solidFill>
                  <a:srgbClr val="C00000"/>
                </a:solidFill>
              </a:rPr>
              <a:t>in Natural Resource Management (NRM) and Climate Resilience (CR)</a:t>
            </a:r>
            <a:endParaRPr lang="en-US" dirty="0" smtClean="0"/>
          </a:p>
          <a:p>
            <a:pPr lvl="2"/>
            <a:r>
              <a:rPr lang="en-US" b="1" dirty="0" smtClean="0"/>
              <a:t>KLINK main issue</a:t>
            </a:r>
            <a:r>
              <a:rPr lang="en-US" dirty="0" smtClean="0"/>
              <a:t>: Where to find and how to improve their search?</a:t>
            </a:r>
          </a:p>
          <a:p>
            <a:pPr lvl="2"/>
            <a:endParaRPr lang="en-US" dirty="0"/>
          </a:p>
        </p:txBody>
      </p:sp>
      <p:sp>
        <p:nvSpPr>
          <p:cNvPr id="9" name="Ovale 8"/>
          <p:cNvSpPr/>
          <p:nvPr/>
        </p:nvSpPr>
        <p:spPr>
          <a:xfrm>
            <a:off x="1043047" y="1793174"/>
            <a:ext cx="1807029" cy="51063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e 9"/>
          <p:cNvSpPr/>
          <p:nvPr/>
        </p:nvSpPr>
        <p:spPr>
          <a:xfrm>
            <a:off x="1043047" y="1779525"/>
            <a:ext cx="1807029" cy="51063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KLINK – the rationale in few words</a:t>
            </a:r>
            <a:endParaRPr lang="en-US" dirty="0"/>
          </a:p>
        </p:txBody>
      </p:sp>
      <p:sp>
        <p:nvSpPr>
          <p:cNvPr id="3" name="Segnaposto contenuto 2"/>
          <p:cNvSpPr>
            <a:spLocks noGrp="1"/>
          </p:cNvSpPr>
          <p:nvPr>
            <p:ph idx="1"/>
          </p:nvPr>
        </p:nvSpPr>
        <p:spPr/>
        <p:txBody>
          <a:bodyPr/>
          <a:lstStyle/>
          <a:p>
            <a:r>
              <a:rPr lang="en-US" dirty="0" smtClean="0"/>
              <a:t>Knowledge Management</a:t>
            </a:r>
          </a:p>
          <a:p>
            <a:pPr lvl="1"/>
            <a:r>
              <a:rPr lang="en-US" dirty="0" smtClean="0">
                <a:solidFill>
                  <a:srgbClr val="C00000"/>
                </a:solidFill>
              </a:rPr>
              <a:t>Reliable Resources</a:t>
            </a:r>
            <a:r>
              <a:rPr lang="en-US" dirty="0" smtClean="0"/>
              <a:t> detection in the field of Natural Resource Management and climate resilience</a:t>
            </a:r>
          </a:p>
          <a:p>
            <a:pPr lvl="2"/>
            <a:r>
              <a:rPr lang="en-US" b="1" dirty="0" smtClean="0"/>
              <a:t>What are reliable resources about</a:t>
            </a:r>
            <a:r>
              <a:rPr lang="en-US" dirty="0" smtClean="0"/>
              <a:t>? Statistics, Best Practices, valuable past experiences (both positive and negative), scientific and project reports, deliverables, etc.</a:t>
            </a:r>
          </a:p>
          <a:p>
            <a:pPr lvl="2"/>
            <a:r>
              <a:rPr lang="en-US" b="1" dirty="0" smtClean="0"/>
              <a:t>What these reliable resources are for</a:t>
            </a:r>
            <a:r>
              <a:rPr lang="en-US" dirty="0" smtClean="0"/>
              <a:t>? </a:t>
            </a:r>
            <a:r>
              <a:rPr lang="en-US" dirty="0" smtClean="0">
                <a:solidFill>
                  <a:srgbClr val="C00000"/>
                </a:solidFill>
              </a:rPr>
              <a:t>Projects proposal </a:t>
            </a:r>
            <a:r>
              <a:rPr lang="en-US" dirty="0" smtClean="0">
                <a:solidFill>
                  <a:srgbClr val="C00000"/>
                </a:solidFill>
              </a:rPr>
              <a:t>building and projects monitoring </a:t>
            </a:r>
            <a:r>
              <a:rPr lang="en-US" dirty="0" smtClean="0">
                <a:solidFill>
                  <a:srgbClr val="C00000"/>
                </a:solidFill>
              </a:rPr>
              <a:t>in Natural Resource Management (NRM) and Climate Resilience (CR)</a:t>
            </a:r>
            <a:endParaRPr lang="en-US" dirty="0" smtClean="0"/>
          </a:p>
          <a:p>
            <a:pPr lvl="2"/>
            <a:r>
              <a:rPr lang="en-US" b="1" dirty="0" smtClean="0"/>
              <a:t>KLINK main issue</a:t>
            </a:r>
            <a:r>
              <a:rPr lang="en-US" dirty="0" smtClean="0"/>
              <a:t>: Where to find and how to improve their search?</a:t>
            </a:r>
          </a:p>
          <a:p>
            <a:pPr lvl="3"/>
            <a:r>
              <a:rPr lang="en-US" dirty="0" smtClean="0"/>
              <a:t>In documents and data repositories</a:t>
            </a:r>
            <a:endParaRPr lang="en-US" dirty="0" smtClean="0"/>
          </a:p>
          <a:p>
            <a:pPr lvl="2"/>
            <a:endParaRPr lang="en-US" dirty="0"/>
          </a:p>
        </p:txBody>
      </p:sp>
      <p:sp>
        <p:nvSpPr>
          <p:cNvPr id="9" name="Ovale 8"/>
          <p:cNvSpPr/>
          <p:nvPr/>
        </p:nvSpPr>
        <p:spPr>
          <a:xfrm>
            <a:off x="1043047" y="1793174"/>
            <a:ext cx="1807029" cy="51063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e 9"/>
          <p:cNvSpPr/>
          <p:nvPr/>
        </p:nvSpPr>
        <p:spPr>
          <a:xfrm>
            <a:off x="1043047" y="1779525"/>
            <a:ext cx="1807029" cy="51063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e 5"/>
          <p:cNvSpPr/>
          <p:nvPr/>
        </p:nvSpPr>
        <p:spPr>
          <a:xfrm>
            <a:off x="4288971" y="4101919"/>
            <a:ext cx="1807029" cy="51063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KLINK – the rationale in few words</a:t>
            </a:r>
            <a:endParaRPr lang="en-US" dirty="0"/>
          </a:p>
        </p:txBody>
      </p:sp>
      <p:sp>
        <p:nvSpPr>
          <p:cNvPr id="3" name="Segnaposto contenuto 2"/>
          <p:cNvSpPr>
            <a:spLocks noGrp="1"/>
          </p:cNvSpPr>
          <p:nvPr>
            <p:ph idx="1"/>
          </p:nvPr>
        </p:nvSpPr>
        <p:spPr/>
        <p:txBody>
          <a:bodyPr/>
          <a:lstStyle/>
          <a:p>
            <a:r>
              <a:rPr lang="en-US" dirty="0" smtClean="0"/>
              <a:t>Knowledge Management</a:t>
            </a:r>
          </a:p>
          <a:p>
            <a:pPr lvl="1"/>
            <a:r>
              <a:rPr lang="en-US" dirty="0" smtClean="0">
                <a:solidFill>
                  <a:srgbClr val="C00000"/>
                </a:solidFill>
              </a:rPr>
              <a:t>Reliable Resources</a:t>
            </a:r>
            <a:r>
              <a:rPr lang="en-US" dirty="0" smtClean="0"/>
              <a:t> detection in the field of Natural Resource Management and climate resilience</a:t>
            </a:r>
          </a:p>
          <a:p>
            <a:pPr lvl="2"/>
            <a:r>
              <a:rPr lang="en-US" b="1" dirty="0" smtClean="0"/>
              <a:t>What are reliable resources about</a:t>
            </a:r>
            <a:r>
              <a:rPr lang="en-US" dirty="0" smtClean="0"/>
              <a:t>? Statistics, Best Practices, valuable past experiences (both positive and negative), scientific and project reports, deliverables, etc.</a:t>
            </a:r>
          </a:p>
          <a:p>
            <a:pPr lvl="2"/>
            <a:r>
              <a:rPr lang="en-US" b="1" dirty="0" smtClean="0"/>
              <a:t>What these reliable resources are for</a:t>
            </a:r>
            <a:r>
              <a:rPr lang="en-US" dirty="0" smtClean="0"/>
              <a:t>? </a:t>
            </a:r>
            <a:r>
              <a:rPr lang="en-US" dirty="0" smtClean="0">
                <a:solidFill>
                  <a:srgbClr val="C00000"/>
                </a:solidFill>
              </a:rPr>
              <a:t>Projects proposal </a:t>
            </a:r>
            <a:r>
              <a:rPr lang="en-US" dirty="0" smtClean="0">
                <a:solidFill>
                  <a:srgbClr val="C00000"/>
                </a:solidFill>
              </a:rPr>
              <a:t>building and projects monitoring </a:t>
            </a:r>
            <a:r>
              <a:rPr lang="en-US" dirty="0" smtClean="0">
                <a:solidFill>
                  <a:srgbClr val="C00000"/>
                </a:solidFill>
              </a:rPr>
              <a:t>in Natural Resource Management (NRM) and Climate Resilience (CR)</a:t>
            </a:r>
            <a:endParaRPr lang="en-US" dirty="0" smtClean="0"/>
          </a:p>
          <a:p>
            <a:pPr lvl="2"/>
            <a:r>
              <a:rPr lang="en-US" b="1" dirty="0" smtClean="0"/>
              <a:t>KLINK main issue</a:t>
            </a:r>
            <a:r>
              <a:rPr lang="en-US" dirty="0" smtClean="0"/>
              <a:t>: Where to find and how to improve their search?</a:t>
            </a:r>
          </a:p>
          <a:p>
            <a:pPr lvl="3"/>
            <a:r>
              <a:rPr lang="en-US" dirty="0" smtClean="0"/>
              <a:t>In documents and data repositories</a:t>
            </a:r>
          </a:p>
          <a:p>
            <a:pPr lvl="3"/>
            <a:r>
              <a:rPr lang="en-US" dirty="0" smtClean="0"/>
              <a:t>Through KLINK</a:t>
            </a:r>
          </a:p>
          <a:p>
            <a:pPr lvl="2"/>
            <a:endParaRPr lang="en-US" dirty="0"/>
          </a:p>
        </p:txBody>
      </p:sp>
      <p:sp>
        <p:nvSpPr>
          <p:cNvPr id="9" name="Ovale 8"/>
          <p:cNvSpPr/>
          <p:nvPr/>
        </p:nvSpPr>
        <p:spPr>
          <a:xfrm>
            <a:off x="1043047" y="1793174"/>
            <a:ext cx="1807029" cy="51063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e 9"/>
          <p:cNvSpPr/>
          <p:nvPr/>
        </p:nvSpPr>
        <p:spPr>
          <a:xfrm>
            <a:off x="1043047" y="1779525"/>
            <a:ext cx="1807029" cy="51063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e 5"/>
          <p:cNvSpPr/>
          <p:nvPr/>
        </p:nvSpPr>
        <p:spPr>
          <a:xfrm>
            <a:off x="6205184" y="4142862"/>
            <a:ext cx="1807029" cy="51063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985551"/>
            <a:ext cx="9144000" cy="2387600"/>
          </a:xfrm>
        </p:spPr>
        <p:txBody>
          <a:bodyPr>
            <a:normAutofit fontScale="90000"/>
          </a:bodyPr>
          <a:lstStyle/>
          <a:p>
            <a:r>
              <a:rPr lang="it-IT" sz="8900" b="1" dirty="0" smtClean="0"/>
              <a:t>K-LINK</a:t>
            </a:r>
            <a:r>
              <a:rPr lang="it-IT" b="1" dirty="0" smtClean="0"/>
              <a:t/>
            </a:r>
            <a:br>
              <a:rPr lang="it-IT" b="1" dirty="0" smtClean="0"/>
            </a:br>
            <a:r>
              <a:rPr lang="en-US" dirty="0" smtClean="0"/>
              <a:t>Linking sharing and managing knowledge on climate change in Central Asia</a:t>
            </a:r>
            <a:endParaRPr lang="it-IT" sz="4800" b="1" dirty="0"/>
          </a:p>
        </p:txBody>
      </p:sp>
      <p:sp>
        <p:nvSpPr>
          <p:cNvPr id="3" name="Sottotitolo 2"/>
          <p:cNvSpPr>
            <a:spLocks noGrp="1"/>
          </p:cNvSpPr>
          <p:nvPr>
            <p:ph type="subTitle" idx="1"/>
          </p:nvPr>
        </p:nvSpPr>
        <p:spPr>
          <a:xfrm>
            <a:off x="1524000" y="4533216"/>
            <a:ext cx="9144000" cy="2226006"/>
          </a:xfrm>
        </p:spPr>
        <p:txBody>
          <a:bodyPr>
            <a:normAutofit/>
          </a:bodyPr>
          <a:lstStyle/>
          <a:p>
            <a:endParaRPr lang="it-IT" sz="6000" dirty="0"/>
          </a:p>
          <a:p>
            <a:r>
              <a:rPr lang="it-IT" sz="6000" b="1" dirty="0" smtClean="0"/>
              <a:t>SIRIS</a:t>
            </a:r>
            <a:endParaRPr lang="it-IT" sz="6000" dirty="0">
              <a:solidFill>
                <a:schemeClr val="tx1">
                  <a:lumMod val="75000"/>
                  <a:lumOff val="25000"/>
                </a:schemeClr>
              </a:solidFill>
            </a:endParaRPr>
          </a:p>
        </p:txBody>
      </p:sp>
      <p:sp>
        <p:nvSpPr>
          <p:cNvPr id="4" name="Parallelogramma 3"/>
          <p:cNvSpPr/>
          <p:nvPr/>
        </p:nvSpPr>
        <p:spPr>
          <a:xfrm>
            <a:off x="11100386" y="1283291"/>
            <a:ext cx="3470687" cy="5810173"/>
          </a:xfrm>
          <a:prstGeom prst="parallelogram">
            <a:avLst>
              <a:gd name="adj" fmla="val 69889"/>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Parallelogramma 4"/>
          <p:cNvSpPr/>
          <p:nvPr/>
        </p:nvSpPr>
        <p:spPr>
          <a:xfrm>
            <a:off x="9479562" y="404664"/>
            <a:ext cx="4372329" cy="6654168"/>
          </a:xfrm>
          <a:prstGeom prst="parallelogram">
            <a:avLst>
              <a:gd name="adj" fmla="val 69889"/>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Picture 2" descr="D:\FLERMONECA\Corporate Design EU\High quality Logos\1\FLERMONECA logo.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10532" y="404664"/>
            <a:ext cx="4013661" cy="51862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3" descr="D:\FLERMONECA\Corporate Design EU\High quality Logos\1\Implemented by giz_EN_colour.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255064" y="236798"/>
            <a:ext cx="2892984" cy="1042987"/>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4" descr="D:\FLERMONECA\Corporate Design EU\High quality Logos\1\EU.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58493" y="169600"/>
            <a:ext cx="1993091" cy="136910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4930332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ANDREA@BVXEMJSO9OW0Y5HA" val="4918"/>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8830</TotalTime>
  <Words>1623</Words>
  <Application>Microsoft Office PowerPoint</Application>
  <PresentationFormat>Personalizzato</PresentationFormat>
  <Paragraphs>198</Paragraphs>
  <Slides>35</Slides>
  <Notes>0</Notes>
  <HiddenSlides>4</HiddenSlides>
  <MMClips>0</MMClips>
  <ScaleCrop>false</ScaleCrop>
  <HeadingPairs>
    <vt:vector size="4" baseType="variant">
      <vt:variant>
        <vt:lpstr>Tema</vt:lpstr>
      </vt:variant>
      <vt:variant>
        <vt:i4>1</vt:i4>
      </vt:variant>
      <vt:variant>
        <vt:lpstr>Titoli diapositive</vt:lpstr>
      </vt:variant>
      <vt:variant>
        <vt:i4>35</vt:i4>
      </vt:variant>
    </vt:vector>
  </HeadingPairs>
  <TitlesOfParts>
    <vt:vector size="36" baseType="lpstr">
      <vt:lpstr>Tema di Office</vt:lpstr>
      <vt:lpstr>K-LINK A narrative  (maybe a bit conceptual) introduction</vt:lpstr>
      <vt:lpstr>KLINK – the rationale in few words</vt:lpstr>
      <vt:lpstr>KLINK – the rationale in few words</vt:lpstr>
      <vt:lpstr>KLINK – the rationale in few words</vt:lpstr>
      <vt:lpstr>KLINK – the rationale in few words</vt:lpstr>
      <vt:lpstr>KLINK – the rationale in few words</vt:lpstr>
      <vt:lpstr>KLINK – the rationale in few words</vt:lpstr>
      <vt:lpstr>KLINK – the rationale in few words</vt:lpstr>
      <vt:lpstr>K-LINK Linking sharing and managing knowledge on climate change in Central Asia</vt:lpstr>
      <vt:lpstr>Why KHUB 2.0?</vt:lpstr>
      <vt:lpstr>Some assumptions</vt:lpstr>
      <vt:lpstr>Diapositiva 12</vt:lpstr>
      <vt:lpstr>Diapositiva 13</vt:lpstr>
      <vt:lpstr>KHUB 2.0 Proposal</vt:lpstr>
      <vt:lpstr>KHUB 2.0 Proposal  KLINK</vt:lpstr>
      <vt:lpstr>Global/Local Search</vt:lpstr>
      <vt:lpstr>Benefits - Local Level</vt:lpstr>
      <vt:lpstr>Benefits - Local Level</vt:lpstr>
      <vt:lpstr>Benefits - Local Level Search and preview documents in the browser</vt:lpstr>
      <vt:lpstr>Benefits - Local Level Geo-position documents</vt:lpstr>
      <vt:lpstr>Benefits - Local Level Enhance search on existing systems</vt:lpstr>
      <vt:lpstr>Benefits - Local Level Search and preview documents in the browser</vt:lpstr>
      <vt:lpstr>KLINK / Storage services</vt:lpstr>
      <vt:lpstr>Diapositiva 24</vt:lpstr>
      <vt:lpstr>Benefits – Global Level</vt:lpstr>
      <vt:lpstr>Benefits of KLINK as a whole</vt:lpstr>
      <vt:lpstr>Efforts from end users</vt:lpstr>
      <vt:lpstr>Roadmap</vt:lpstr>
      <vt:lpstr>Diapositiva 29</vt:lpstr>
      <vt:lpstr>Phase – 2 Capacity Development</vt:lpstr>
      <vt:lpstr>Diapositiva 31</vt:lpstr>
      <vt:lpstr>Phase – 2 Capacity Development</vt:lpstr>
      <vt:lpstr>Phase – 2 Capacity Development</vt:lpstr>
      <vt:lpstr>Diapositiva 34</vt:lpstr>
      <vt:lpstr>Diapositiva 35</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Alessio Vertemati</dc:creator>
  <cp:lastModifiedBy>andrea brambilla</cp:lastModifiedBy>
  <cp:revision>103</cp:revision>
  <dcterms:created xsi:type="dcterms:W3CDTF">2014-02-12T06:54:59Z</dcterms:created>
  <dcterms:modified xsi:type="dcterms:W3CDTF">2014-09-30T15:13:33Z</dcterms:modified>
</cp:coreProperties>
</file>